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05CDED-CBE0-4E00-8385-9C37381D1857}">
  <a:tblStyle styleId="{D005CDED-CBE0-4E00-8385-9C37381D185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CA76129-47B1-442E-A461-E5375B98C87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85359" autoAdjust="0"/>
  </p:normalViewPr>
  <p:slideViewPr>
    <p:cSldViewPr snapToGrid="0">
      <p:cViewPr varScale="1">
        <p:scale>
          <a:sx n="109" d="100"/>
          <a:sy n="109" d="100"/>
        </p:scale>
        <p:origin x="821"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0d5e7ec9a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b0d5e7ec9a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50">
                <a:solidFill>
                  <a:srgbClr val="3C4043"/>
                </a:solidFill>
                <a:highlight>
                  <a:srgbClr val="FFFFFF"/>
                </a:highlight>
              </a:rPr>
              <a:t>This competition ended with 5,161 registrations and 1,338 participants on 1,121 teams. We had 1,923 submissions from 72 countries. For 500 users (including 44 in the top 100!), this was their first competition. Thank you all for your hard work in this competition and congratulations to our winners and to those who gained a new ranking!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0d5e7ec9a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b0d5e7ec9a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0d5e7ec9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b0d5e7ec9a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b0d5e7ec9a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2b0d5e7ec9a_1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0d5e7ec9a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2b0d5e7ec9a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b0d5e7ec9a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b0d5e7ec9a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0d5e7ec9a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2b0d5e7ec9a_1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0d5e7ec9a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b0d5e7ec9a_1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b0d5e7ec9a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b0d5e7ec9a_1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b0d5e7ec9a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2b0d5e7ec9a_1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0d5e7ec9a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2b0d5e7ec9a_1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b0d5e7ec9a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b0d5e7ec9a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b0d5e7ec9a_1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2b0d5e7ec9a_1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b0d5e7ec9a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2b0d5e7ec9a_1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b0d5e7ec9a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2b0d5e7ec9a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b0d5e7ec9a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b0d5e7ec9a_1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b0d5e7ec9a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2b0d5e7ec9a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b0d5e7ec9a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2b0d5e7ec9a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0d5e7ec9a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2b0d5e7ec9a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https://g.co/bard/share/e45e8d81649a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0d5e7ec9a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2b0d5e7ec9a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0d5e7ec9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2b0d5e7ec9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0d5e7ec9a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2b0d5e7ec9a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b0d5e7ec9a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b0d5e7ec9a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https://g.co/bard/share/e45e8d81649a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emojipedia.org/exploding-he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39285"/>
              <a:buNone/>
            </a:pPr>
            <a:r>
              <a:rPr lang="en"/>
              <a:t>Highlights of the NeurIPS 2023 unlearning challenge</a:t>
            </a:r>
            <a:endParaRPr/>
          </a:p>
        </p:txBody>
      </p:sp>
      <p:sp>
        <p:nvSpPr>
          <p:cNvPr id="55" name="Google Shape;55;p13"/>
          <p:cNvSpPr txBox="1"/>
          <p:nvPr/>
        </p:nvSpPr>
        <p:spPr>
          <a:xfrm>
            <a:off x="272850" y="1083000"/>
            <a:ext cx="2822100" cy="35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5,161 registrations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1,338 participants from 72 countries.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For 500 (including 44 in the top 100!), this was their first competition</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1,121 teams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1,923 submissions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56" name="Google Shape;56;p13"/>
          <p:cNvPicPr preferRelativeResize="0"/>
          <p:nvPr/>
        </p:nvPicPr>
        <p:blipFill rotWithShape="1">
          <a:blip r:embed="rId3">
            <a:alphaModFix/>
          </a:blip>
          <a:srcRect/>
          <a:stretch/>
        </p:blipFill>
        <p:spPr>
          <a:xfrm>
            <a:off x="2850075" y="1017725"/>
            <a:ext cx="5896602" cy="2956951"/>
          </a:xfrm>
          <a:prstGeom prst="rect">
            <a:avLst/>
          </a:prstGeom>
          <a:noFill/>
          <a:ln>
            <a:noFill/>
          </a:ln>
        </p:spPr>
      </p:pic>
      <p:sp>
        <p:nvSpPr>
          <p:cNvPr id="57" name="Google Shape;57;p13"/>
          <p:cNvSpPr txBox="1"/>
          <p:nvPr/>
        </p:nvSpPr>
        <p:spPr>
          <a:xfrm>
            <a:off x="3918875" y="4267700"/>
            <a:ext cx="4794600" cy="53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a:solidFill>
                  <a:schemeClr val="dk2"/>
                </a:solidFill>
                <a:latin typeface="Arial"/>
                <a:ea typeface="Arial"/>
                <a:cs typeface="Arial"/>
                <a:sym typeface="Arial"/>
              </a:rPr>
              <a:t>Leaderboard: 40% scored above baseline </a:t>
            </a:r>
            <a:endParaRPr sz="1800" b="0" i="0" u="none" strike="noStrike" cap="none">
              <a:solidFill>
                <a:schemeClr val="dk2"/>
              </a:solidFill>
              <a:latin typeface="Arial"/>
              <a:ea typeface="Arial"/>
              <a:cs typeface="Arial"/>
              <a:sym typeface="Arial"/>
            </a:endParaRPr>
          </a:p>
        </p:txBody>
      </p:sp>
      <p:sp>
        <p:nvSpPr>
          <p:cNvPr id="58" name="Google Shape;58;p13"/>
          <p:cNvSpPr txBox="1"/>
          <p:nvPr/>
        </p:nvSpPr>
        <p:spPr>
          <a:xfrm>
            <a:off x="742200" y="4362350"/>
            <a:ext cx="1119900" cy="34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hlink"/>
                </a:solidFill>
                <a:highlight>
                  <a:srgbClr val="FFFFFF"/>
                </a:highlight>
                <a:uFill>
                  <a:noFill/>
                </a:uFill>
                <a:latin typeface="Roboto"/>
                <a:ea typeface="Roboto"/>
                <a:cs typeface="Roboto"/>
                <a:sym typeface="Roboto"/>
                <a:hlinkClick r:id="rId4"/>
              </a:rPr>
              <a:t>🤯</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6th place solution - Algorithmic Amnesiacs</a:t>
            </a:r>
            <a:endParaRPr/>
          </a:p>
        </p:txBody>
      </p:sp>
      <p:sp>
        <p:nvSpPr>
          <p:cNvPr id="140" name="Google Shape;140;p22"/>
          <p:cNvSpPr txBox="1"/>
          <p:nvPr/>
        </p:nvSpPr>
        <p:spPr>
          <a:xfrm>
            <a:off x="382050" y="1057025"/>
            <a:ext cx="31698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Arial"/>
                <a:ea typeface="Arial"/>
                <a:cs typeface="Arial"/>
                <a:sym typeface="Arial"/>
              </a:rPr>
              <a:t>Fine-tuning using 3 losses</a:t>
            </a:r>
            <a:endParaRPr sz="15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Arial"/>
                <a:ea typeface="Arial"/>
                <a:cs typeface="Arial"/>
                <a:sym typeface="Arial"/>
              </a:rPr>
              <a:t>Cross-entropy</a:t>
            </a:r>
            <a:r>
              <a:rPr lang="en" sz="1500" b="0" i="0" u="none" strike="noStrike" cap="none">
                <a:solidFill>
                  <a:schemeClr val="dk2"/>
                </a:solidFill>
                <a:latin typeface="Arial"/>
                <a:ea typeface="Arial"/>
                <a:cs typeface="Arial"/>
                <a:sym typeface="Arial"/>
              </a:rPr>
              <a:t> for model's accuracy using hard labels on retain set.</a:t>
            </a:r>
            <a:endParaRPr sz="15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Arial"/>
                <a:ea typeface="Arial"/>
                <a:cs typeface="Arial"/>
                <a:sym typeface="Arial"/>
              </a:rPr>
              <a:t>Soft cross-entropy</a:t>
            </a:r>
            <a:r>
              <a:rPr lang="en" sz="1500" b="0" i="0" u="none" strike="noStrike" cap="none">
                <a:solidFill>
                  <a:schemeClr val="dk2"/>
                </a:solidFill>
                <a:latin typeface="Arial"/>
                <a:ea typeface="Arial"/>
                <a:cs typeface="Arial"/>
                <a:sym typeface="Arial"/>
              </a:rPr>
              <a:t> for predictions of the student model with soft labels from the teacher model.</a:t>
            </a:r>
            <a:endParaRPr sz="15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Arial"/>
                <a:ea typeface="Arial"/>
                <a:cs typeface="Arial"/>
                <a:sym typeface="Arial"/>
              </a:rPr>
              <a:t>KL divergence</a:t>
            </a:r>
            <a:r>
              <a:rPr lang="en" sz="1500" b="0" i="0" u="none" strike="noStrike" cap="none">
                <a:solidFill>
                  <a:schemeClr val="dk2"/>
                </a:solidFill>
                <a:latin typeface="Arial"/>
                <a:ea typeface="Arial"/>
                <a:cs typeface="Arial"/>
                <a:sym typeface="Arial"/>
              </a:rPr>
              <a:t> combined with the soft cross-entropy facilitates rapid knowledge transfer and broader information capture.</a:t>
            </a:r>
            <a:endParaRPr sz="1500" b="0" i="0" u="none" strike="noStrike" cap="none">
              <a:solidFill>
                <a:schemeClr val="dk2"/>
              </a:solidFill>
              <a:latin typeface="Arial"/>
              <a:ea typeface="Arial"/>
              <a:cs typeface="Arial"/>
              <a:sym typeface="Arial"/>
            </a:endParaRPr>
          </a:p>
        </p:txBody>
      </p:sp>
      <p:pic>
        <p:nvPicPr>
          <p:cNvPr id="141" name="Google Shape;141;p22"/>
          <p:cNvPicPr preferRelativeResize="0"/>
          <p:nvPr/>
        </p:nvPicPr>
        <p:blipFill rotWithShape="1">
          <a:blip r:embed="rId3">
            <a:alphaModFix/>
          </a:blip>
          <a:srcRect l="48828"/>
          <a:stretch/>
        </p:blipFill>
        <p:spPr>
          <a:xfrm>
            <a:off x="4369481" y="1328000"/>
            <a:ext cx="4210526" cy="242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p:nvPr/>
        </p:nvSpPr>
        <p:spPr>
          <a:xfrm>
            <a:off x="382050" y="752225"/>
            <a:ext cx="7983600" cy="165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3C4043"/>
                </a:solidFill>
                <a:latin typeface="Arial"/>
                <a:ea typeface="Arial"/>
                <a:cs typeface="Arial"/>
                <a:sym typeface="Arial"/>
              </a:rPr>
              <a:t>Summary</a:t>
            </a:r>
            <a:endParaRPr sz="2000" b="0" i="0" u="none" strike="noStrike" cap="none">
              <a:solidFill>
                <a:srgbClr val="3C4043"/>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600"/>
              <a:buFont typeface="Arial"/>
              <a:buNone/>
            </a:pPr>
            <a:r>
              <a:rPr lang="en" sz="1600" b="0" i="0" u="none" strike="noStrike" cap="none">
                <a:solidFill>
                  <a:srgbClr val="3C4043"/>
                </a:solidFill>
                <a:latin typeface="Arial"/>
                <a:ea typeface="Arial"/>
                <a:cs typeface="Arial"/>
                <a:sym typeface="Arial"/>
              </a:rPr>
              <a:t>Our solution is the ensemble of two approaches: </a:t>
            </a:r>
            <a:br>
              <a:rPr lang="en" sz="1600" b="0" i="0" u="none" strike="noStrike" cap="none">
                <a:solidFill>
                  <a:srgbClr val="3C4043"/>
                </a:solidFill>
                <a:latin typeface="Arial"/>
                <a:ea typeface="Arial"/>
                <a:cs typeface="Arial"/>
                <a:sym typeface="Arial"/>
              </a:rPr>
            </a:br>
            <a:r>
              <a:rPr lang="en" sz="1600" b="0" i="0" u="none" strike="noStrike" cap="none">
                <a:solidFill>
                  <a:srgbClr val="3C4043"/>
                </a:solidFill>
                <a:latin typeface="Arial"/>
                <a:ea typeface="Arial"/>
                <a:cs typeface="Arial"/>
                <a:sym typeface="Arial"/>
              </a:rPr>
              <a:t>　(1) Retraining from transposed weights</a:t>
            </a:r>
            <a:br>
              <a:rPr lang="en" sz="1600" b="0" i="0" u="none" strike="noStrike" cap="none">
                <a:solidFill>
                  <a:srgbClr val="3C4043"/>
                </a:solidFill>
                <a:latin typeface="Arial"/>
                <a:ea typeface="Arial"/>
                <a:cs typeface="Arial"/>
                <a:sym typeface="Arial"/>
              </a:rPr>
            </a:br>
            <a:r>
              <a:rPr lang="en" sz="1600" b="0" i="0" u="none" strike="noStrike" cap="none">
                <a:solidFill>
                  <a:srgbClr val="3C4043"/>
                </a:solidFill>
                <a:latin typeface="Arial"/>
                <a:ea typeface="Arial"/>
                <a:cs typeface="Arial"/>
                <a:sym typeface="Arial"/>
              </a:rPr>
              <a:t>　(2) Fine-tuning with pseudo-labels.</a:t>
            </a:r>
            <a:endParaRPr sz="1600" b="0" i="0" u="none" strike="noStrike" cap="none">
              <a:solidFill>
                <a:srgbClr val="3C4043"/>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600" b="0" i="0" u="none" strike="noStrike" cap="none">
                <a:solidFill>
                  <a:srgbClr val="3C4043"/>
                </a:solidFill>
                <a:latin typeface="Arial"/>
                <a:ea typeface="Arial"/>
                <a:cs typeface="Arial"/>
                <a:sym typeface="Arial"/>
              </a:rPr>
              <a:t>Our solution is built upon two distinctive approaches, contributing to the stability of our solution in the private LB.</a:t>
            </a:r>
            <a:endParaRPr sz="1600" b="0" i="0" u="none" strike="noStrike" cap="none">
              <a:solidFill>
                <a:srgbClr val="3C4043"/>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550"/>
              <a:buFont typeface="Arial"/>
              <a:buNone/>
            </a:pPr>
            <a:endParaRPr sz="1550" b="0" i="0" u="none" strike="noStrike" cap="none">
              <a:solidFill>
                <a:srgbClr val="3C4043"/>
              </a:solidFill>
              <a:latin typeface="Arial"/>
              <a:ea typeface="Arial"/>
              <a:cs typeface="Arial"/>
              <a:sym typeface="Arial"/>
            </a:endParaRPr>
          </a:p>
        </p:txBody>
      </p:sp>
      <p:graphicFrame>
        <p:nvGraphicFramePr>
          <p:cNvPr id="147" name="Google Shape;147;p23"/>
          <p:cNvGraphicFramePr/>
          <p:nvPr/>
        </p:nvGraphicFramePr>
        <p:xfrm>
          <a:off x="387888" y="3031750"/>
          <a:ext cx="8449175" cy="1838239"/>
        </p:xfrm>
        <a:graphic>
          <a:graphicData uri="http://schemas.openxmlformats.org/drawingml/2006/table">
            <a:tbl>
              <a:tblPr>
                <a:noFill/>
                <a:tableStyleId>{D005CDED-CBE0-4E00-8385-9C37381D1857}</a:tableStyleId>
              </a:tblPr>
              <a:tblGrid>
                <a:gridCol w="3114975">
                  <a:extLst>
                    <a:ext uri="{9D8B030D-6E8A-4147-A177-3AD203B41FA5}">
                      <a16:colId xmlns:a16="http://schemas.microsoft.com/office/drawing/2014/main" val="20000"/>
                    </a:ext>
                  </a:extLst>
                </a:gridCol>
                <a:gridCol w="2534025">
                  <a:extLst>
                    <a:ext uri="{9D8B030D-6E8A-4147-A177-3AD203B41FA5}">
                      <a16:colId xmlns:a16="http://schemas.microsoft.com/office/drawing/2014/main" val="20001"/>
                    </a:ext>
                  </a:extLst>
                </a:gridCol>
                <a:gridCol w="1411800">
                  <a:extLst>
                    <a:ext uri="{9D8B030D-6E8A-4147-A177-3AD203B41FA5}">
                      <a16:colId xmlns:a16="http://schemas.microsoft.com/office/drawing/2014/main" val="20002"/>
                    </a:ext>
                  </a:extLst>
                </a:gridCol>
                <a:gridCol w="1388375">
                  <a:extLst>
                    <a:ext uri="{9D8B030D-6E8A-4147-A177-3AD203B41FA5}">
                      <a16:colId xmlns:a16="http://schemas.microsoft.com/office/drawing/2014/main" val="20003"/>
                    </a:ext>
                  </a:extLst>
                </a:gridCol>
              </a:tblGrid>
              <a:tr h="268425">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t>(1)  Retraining from transposed weights</a:t>
                      </a:r>
                      <a:endParaRPr sz="1200" b="1"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t>(2) Fine-tune with pseudo-labels</a:t>
                      </a:r>
                      <a:endParaRPr sz="1200" b="1"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 sz="1200" b="1" u="none" strike="noStrike" cap="none"/>
                        <a:t>Public LB</a:t>
                      </a:r>
                      <a:endParaRPr sz="1200" b="1"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 sz="1200" b="1" u="none" strike="noStrike" cap="none">
                          <a:solidFill>
                            <a:schemeClr val="dk1"/>
                          </a:solidFill>
                        </a:rPr>
                        <a:t>Private LB</a:t>
                      </a:r>
                      <a:endParaRPr sz="1200" b="1"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501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512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0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0.0720386947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501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0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512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0.0707241647</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501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246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266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0.0785184178</a:t>
                      </a:r>
                      <a:endParaRPr sz="1200" b="1"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5017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266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246 models</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t>0.0756313425</a:t>
                      </a:r>
                      <a:endParaRPr sz="12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 name="Google Shape;148;p2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5th place solution - toshi_k &amp; marvelworld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5th place solution - toshi_k &amp; marvelworld</a:t>
            </a:r>
            <a:endParaRPr/>
          </a:p>
        </p:txBody>
      </p:sp>
      <p:sp>
        <p:nvSpPr>
          <p:cNvPr id="154" name="Google Shape;154;p24"/>
          <p:cNvSpPr txBox="1"/>
          <p:nvPr/>
        </p:nvSpPr>
        <p:spPr>
          <a:xfrm>
            <a:off x="382050" y="904625"/>
            <a:ext cx="7983600" cy="2062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3C4043"/>
                </a:solidFill>
                <a:latin typeface="Arial"/>
                <a:ea typeface="Arial"/>
                <a:cs typeface="Arial"/>
                <a:sym typeface="Arial"/>
              </a:rPr>
              <a:t>(1) Retraining from transposed weights</a:t>
            </a:r>
            <a:endParaRPr sz="1050" b="0" i="0" u="none" strike="noStrike" cap="none">
              <a:solidFill>
                <a:srgbClr val="3C4043"/>
              </a:solidFill>
              <a:latin typeface="Arial"/>
              <a:ea typeface="Arial"/>
              <a:cs typeface="Arial"/>
              <a:sym typeface="Arial"/>
            </a:endParaRPr>
          </a:p>
          <a:p>
            <a:pPr marL="457200" marR="0" lvl="0" indent="-330200" algn="l" rtl="0">
              <a:lnSpc>
                <a:spcPct val="115000"/>
              </a:lnSpc>
              <a:spcBef>
                <a:spcPts val="1200"/>
              </a:spcBef>
              <a:spcAft>
                <a:spcPts val="0"/>
              </a:spcAft>
              <a:buClr>
                <a:srgbClr val="3C4043"/>
              </a:buClr>
              <a:buSzPts val="1600"/>
              <a:buFont typeface="Arial"/>
              <a:buChar char="●"/>
            </a:pPr>
            <a:r>
              <a:rPr lang="en" sz="1600" b="0" i="0" u="none" strike="noStrike" cap="none">
                <a:solidFill>
                  <a:srgbClr val="3C4043"/>
                </a:solidFill>
                <a:latin typeface="Arial"/>
                <a:ea typeface="Arial"/>
                <a:cs typeface="Arial"/>
                <a:sym typeface="Arial"/>
              </a:rPr>
              <a:t>This part retrains the model using a modified version of the original model.</a:t>
            </a:r>
            <a:endParaRPr sz="1600" b="0" i="0" u="none" strike="noStrike" cap="none">
              <a:solidFill>
                <a:srgbClr val="3C4043"/>
              </a:solidFill>
              <a:latin typeface="Arial"/>
              <a:ea typeface="Arial"/>
              <a:cs typeface="Arial"/>
              <a:sym typeface="Arial"/>
            </a:endParaRPr>
          </a:p>
          <a:p>
            <a:pPr marL="457200" marR="0" lvl="0" indent="-330200" algn="l" rtl="0">
              <a:lnSpc>
                <a:spcPct val="115000"/>
              </a:lnSpc>
              <a:spcBef>
                <a:spcPts val="0"/>
              </a:spcBef>
              <a:spcAft>
                <a:spcPts val="0"/>
              </a:spcAft>
              <a:buClr>
                <a:srgbClr val="3C4043"/>
              </a:buClr>
              <a:buSzPts val="1600"/>
              <a:buFont typeface="Arial"/>
              <a:buChar char="●"/>
            </a:pPr>
            <a:r>
              <a:rPr lang="en" sz="1600" b="0" i="0" u="none" strike="noStrike" cap="none">
                <a:solidFill>
                  <a:srgbClr val="3C4043"/>
                </a:solidFill>
                <a:latin typeface="Arial"/>
                <a:ea typeface="Arial"/>
                <a:cs typeface="Arial"/>
                <a:sym typeface="Arial"/>
              </a:rPr>
              <a:t>In this modification, all weights in Conv2D are transposed. This process helps in forgetting samples in the forget-set, enabling the reuse of valuable features from the original model.</a:t>
            </a:r>
            <a:endParaRPr sz="1600" b="0" i="0" u="none" strike="noStrike" cap="none">
              <a:solidFill>
                <a:schemeClr val="dk2"/>
              </a:solidFill>
              <a:latin typeface="Arial"/>
              <a:ea typeface="Arial"/>
              <a:cs typeface="Arial"/>
              <a:sym typeface="Arial"/>
            </a:endParaRPr>
          </a:p>
        </p:txBody>
      </p:sp>
      <p:pic>
        <p:nvPicPr>
          <p:cNvPr id="155" name="Google Shape;155;p24"/>
          <p:cNvPicPr preferRelativeResize="0"/>
          <p:nvPr/>
        </p:nvPicPr>
        <p:blipFill rotWithShape="1">
          <a:blip r:embed="rId3">
            <a:alphaModFix/>
          </a:blip>
          <a:srcRect l="5725" t="42856" r="11169"/>
          <a:stretch/>
        </p:blipFill>
        <p:spPr>
          <a:xfrm>
            <a:off x="3834775" y="3961850"/>
            <a:ext cx="5185123" cy="683275"/>
          </a:xfrm>
          <a:prstGeom prst="rect">
            <a:avLst/>
          </a:prstGeom>
          <a:noFill/>
          <a:ln>
            <a:noFill/>
          </a:ln>
        </p:spPr>
      </p:pic>
      <p:sp>
        <p:nvSpPr>
          <p:cNvPr id="156" name="Google Shape;156;p24"/>
          <p:cNvSpPr txBox="1"/>
          <p:nvPr/>
        </p:nvSpPr>
        <p:spPr>
          <a:xfrm>
            <a:off x="4199750" y="4536125"/>
            <a:ext cx="4302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rgbClr val="000000"/>
              </a:buClr>
              <a:buSzPts val="1200"/>
              <a:buFont typeface="Arial"/>
              <a:buNone/>
            </a:pPr>
            <a:r>
              <a:rPr lang="en" sz="1200" b="0" i="0" u="none" strike="noStrike" cap="none">
                <a:solidFill>
                  <a:srgbClr val="3C4043"/>
                </a:solidFill>
                <a:latin typeface="Arial"/>
                <a:ea typeface="Arial"/>
                <a:cs typeface="Arial"/>
                <a:sym typeface="Arial"/>
              </a:rPr>
              <a:t>The modification is carried out simply like this.</a:t>
            </a:r>
            <a:endParaRPr sz="1200" b="0" i="0" u="none" strike="noStrike" cap="none">
              <a:solidFill>
                <a:srgbClr val="000000"/>
              </a:solidFill>
              <a:latin typeface="Arial"/>
              <a:ea typeface="Arial"/>
              <a:cs typeface="Arial"/>
              <a:sym typeface="Arial"/>
            </a:endParaRPr>
          </a:p>
        </p:txBody>
      </p:sp>
      <p:sp>
        <p:nvSpPr>
          <p:cNvPr id="157" name="Google Shape;157;p24"/>
          <p:cNvSpPr txBox="1"/>
          <p:nvPr/>
        </p:nvSpPr>
        <p:spPr>
          <a:xfrm>
            <a:off x="458252" y="3041525"/>
            <a:ext cx="736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200"/>
              <a:buFont typeface="Arial"/>
              <a:buNone/>
            </a:pPr>
            <a:r>
              <a:rPr lang="en" sz="1200" b="0" i="0" u="none" strike="noStrike" cap="none">
                <a:solidFill>
                  <a:srgbClr val="3C4043"/>
                </a:solidFill>
                <a:latin typeface="Arial"/>
                <a:ea typeface="Arial"/>
                <a:cs typeface="Arial"/>
                <a:sym typeface="Arial"/>
              </a:rPr>
              <a:t>Block A</a:t>
            </a:r>
            <a:endParaRPr sz="2000" b="0" i="0" u="none" strike="noStrike" cap="none">
              <a:solidFill>
                <a:srgbClr val="3C4043"/>
              </a:solidFill>
              <a:latin typeface="Arial"/>
              <a:ea typeface="Arial"/>
              <a:cs typeface="Arial"/>
              <a:sym typeface="Arial"/>
            </a:endParaRPr>
          </a:p>
        </p:txBody>
      </p:sp>
      <p:sp>
        <p:nvSpPr>
          <p:cNvPr id="158" name="Google Shape;158;p24"/>
          <p:cNvSpPr/>
          <p:nvPr/>
        </p:nvSpPr>
        <p:spPr>
          <a:xfrm>
            <a:off x="1160550" y="3104975"/>
            <a:ext cx="1382700" cy="2424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7x7 Conv 64</a:t>
            </a:r>
            <a:endParaRPr sz="1300" b="0" i="0" u="none" strike="noStrike" cap="none">
              <a:solidFill>
                <a:srgbClr val="000000"/>
              </a:solidFill>
              <a:latin typeface="Arial"/>
              <a:ea typeface="Arial"/>
              <a:cs typeface="Arial"/>
              <a:sym typeface="Arial"/>
            </a:endParaRPr>
          </a:p>
        </p:txBody>
      </p:sp>
      <p:sp>
        <p:nvSpPr>
          <p:cNvPr id="159" name="Google Shape;159;p24"/>
          <p:cNvSpPr/>
          <p:nvPr/>
        </p:nvSpPr>
        <p:spPr>
          <a:xfrm>
            <a:off x="1160550" y="3602125"/>
            <a:ext cx="1382700" cy="2424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3x3 Conv 64</a:t>
            </a:r>
            <a:endParaRPr sz="1300" b="0" i="0" u="none" strike="noStrike" cap="none">
              <a:solidFill>
                <a:srgbClr val="000000"/>
              </a:solidFill>
              <a:latin typeface="Arial"/>
              <a:ea typeface="Arial"/>
              <a:cs typeface="Arial"/>
              <a:sym typeface="Arial"/>
            </a:endParaRPr>
          </a:p>
        </p:txBody>
      </p:sp>
      <p:sp>
        <p:nvSpPr>
          <p:cNvPr id="160" name="Google Shape;160;p24"/>
          <p:cNvSpPr/>
          <p:nvPr/>
        </p:nvSpPr>
        <p:spPr>
          <a:xfrm>
            <a:off x="1160550" y="4056725"/>
            <a:ext cx="1382700" cy="2424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3x3 Conv 64</a:t>
            </a:r>
            <a:endParaRPr sz="1300" b="0" i="0" u="none" strike="noStrike" cap="none">
              <a:solidFill>
                <a:srgbClr val="000000"/>
              </a:solidFill>
              <a:latin typeface="Arial"/>
              <a:ea typeface="Arial"/>
              <a:cs typeface="Arial"/>
              <a:sym typeface="Arial"/>
            </a:endParaRPr>
          </a:p>
        </p:txBody>
      </p:sp>
      <p:sp>
        <p:nvSpPr>
          <p:cNvPr id="161" name="Google Shape;161;p24"/>
          <p:cNvSpPr txBox="1"/>
          <p:nvPr/>
        </p:nvSpPr>
        <p:spPr>
          <a:xfrm>
            <a:off x="458252" y="3687425"/>
            <a:ext cx="736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200"/>
              <a:buFont typeface="Arial"/>
              <a:buNone/>
            </a:pPr>
            <a:r>
              <a:rPr lang="en" sz="1200" b="0" i="0" u="none" strike="noStrike" cap="none">
                <a:solidFill>
                  <a:srgbClr val="3C4043"/>
                </a:solidFill>
                <a:latin typeface="Arial"/>
                <a:ea typeface="Arial"/>
                <a:cs typeface="Arial"/>
                <a:sym typeface="Arial"/>
              </a:rPr>
              <a:t>Block B</a:t>
            </a:r>
            <a:endParaRPr sz="2000" b="0" i="0" u="none" strike="noStrike" cap="none">
              <a:solidFill>
                <a:srgbClr val="3C4043"/>
              </a:solidFill>
              <a:latin typeface="Arial"/>
              <a:ea typeface="Arial"/>
              <a:cs typeface="Arial"/>
              <a:sym typeface="Arial"/>
            </a:endParaRPr>
          </a:p>
        </p:txBody>
      </p:sp>
      <p:cxnSp>
        <p:nvCxnSpPr>
          <p:cNvPr id="162" name="Google Shape;162;p24"/>
          <p:cNvCxnSpPr>
            <a:stCxn id="158" idx="2"/>
            <a:endCxn id="159" idx="0"/>
          </p:cNvCxnSpPr>
          <p:nvPr/>
        </p:nvCxnSpPr>
        <p:spPr>
          <a:xfrm>
            <a:off x="1851900" y="3347375"/>
            <a:ext cx="0" cy="254700"/>
          </a:xfrm>
          <a:prstGeom prst="straightConnector1">
            <a:avLst/>
          </a:prstGeom>
          <a:noFill/>
          <a:ln w="9525" cap="flat" cmpd="sng">
            <a:solidFill>
              <a:schemeClr val="dk2"/>
            </a:solidFill>
            <a:prstDash val="solid"/>
            <a:round/>
            <a:headEnd type="none" w="sm" len="sm"/>
            <a:tailEnd type="triangle" w="med" len="med"/>
          </a:ln>
        </p:spPr>
      </p:cxnSp>
      <p:cxnSp>
        <p:nvCxnSpPr>
          <p:cNvPr id="163" name="Google Shape;163;p24"/>
          <p:cNvCxnSpPr>
            <a:stCxn id="159" idx="2"/>
            <a:endCxn id="160" idx="0"/>
          </p:cNvCxnSpPr>
          <p:nvPr/>
        </p:nvCxnSpPr>
        <p:spPr>
          <a:xfrm>
            <a:off x="1851900" y="3844525"/>
            <a:ext cx="0" cy="212100"/>
          </a:xfrm>
          <a:prstGeom prst="straightConnector1">
            <a:avLst/>
          </a:prstGeom>
          <a:noFill/>
          <a:ln w="9525" cap="flat" cmpd="sng">
            <a:solidFill>
              <a:schemeClr val="dk2"/>
            </a:solidFill>
            <a:prstDash val="solid"/>
            <a:round/>
            <a:headEnd type="none" w="sm" len="sm"/>
            <a:tailEnd type="triangle" w="med" len="med"/>
          </a:ln>
        </p:spPr>
      </p:cxnSp>
      <p:graphicFrame>
        <p:nvGraphicFramePr>
          <p:cNvPr id="164" name="Google Shape;164;p24"/>
          <p:cNvGraphicFramePr/>
          <p:nvPr/>
        </p:nvGraphicFramePr>
        <p:xfrm>
          <a:off x="4496500" y="2779088"/>
          <a:ext cx="1148550" cy="1051470"/>
        </p:xfrm>
        <a:graphic>
          <a:graphicData uri="http://schemas.openxmlformats.org/drawingml/2006/table">
            <a:tbl>
              <a:tblPr>
                <a:noFill/>
                <a:tableStyleId>{BCA76129-47B1-442E-A461-E5375B98C877}</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w1</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w2</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w3</a:t>
                      </a:r>
                      <a:endParaRPr sz="1100" u="none" strike="noStrike" cap="none"/>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w4</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w5</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w6</a:t>
                      </a:r>
                      <a:endParaRPr sz="11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w7</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w8</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w9</a:t>
                      </a:r>
                      <a:endParaRPr sz="1100" u="none" strike="noStrike" cap="none"/>
                    </a:p>
                  </a:txBody>
                  <a:tcPr marL="91425" marR="91425" marT="91425" marB="91425"/>
                </a:tc>
                <a:extLst>
                  <a:ext uri="{0D108BD9-81ED-4DB2-BD59-A6C34878D82A}">
                    <a16:rowId xmlns:a16="http://schemas.microsoft.com/office/drawing/2014/main" val="10002"/>
                  </a:ext>
                </a:extLst>
              </a:tr>
            </a:tbl>
          </a:graphicData>
        </a:graphic>
      </p:graphicFrame>
      <p:cxnSp>
        <p:nvCxnSpPr>
          <p:cNvPr id="165" name="Google Shape;165;p24"/>
          <p:cNvCxnSpPr/>
          <p:nvPr/>
        </p:nvCxnSpPr>
        <p:spPr>
          <a:xfrm>
            <a:off x="1851900" y="4299125"/>
            <a:ext cx="0" cy="345900"/>
          </a:xfrm>
          <a:prstGeom prst="straightConnector1">
            <a:avLst/>
          </a:prstGeom>
          <a:noFill/>
          <a:ln w="9525" cap="flat" cmpd="sng">
            <a:solidFill>
              <a:schemeClr val="dk2"/>
            </a:solidFill>
            <a:prstDash val="dash"/>
            <a:round/>
            <a:headEnd type="none" w="sm" len="sm"/>
            <a:tailEnd type="triangle" w="med" len="med"/>
          </a:ln>
        </p:spPr>
      </p:cxnSp>
      <p:sp>
        <p:nvSpPr>
          <p:cNvPr id="166" name="Google Shape;166;p24"/>
          <p:cNvSpPr txBox="1"/>
          <p:nvPr/>
        </p:nvSpPr>
        <p:spPr>
          <a:xfrm>
            <a:off x="1407599" y="2672225"/>
            <a:ext cx="933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200"/>
              <a:buFont typeface="Arial"/>
              <a:buNone/>
            </a:pPr>
            <a:r>
              <a:rPr lang="en" sz="1200" b="0" i="0" u="none" strike="noStrike" cap="none">
                <a:solidFill>
                  <a:srgbClr val="3C4043"/>
                </a:solidFill>
                <a:latin typeface="Arial"/>
                <a:ea typeface="Arial"/>
                <a:cs typeface="Arial"/>
                <a:sym typeface="Arial"/>
              </a:rPr>
              <a:t>ResNet18</a:t>
            </a:r>
            <a:endParaRPr sz="2000" b="0" i="0" u="none" strike="noStrike" cap="none">
              <a:solidFill>
                <a:srgbClr val="3C4043"/>
              </a:solidFill>
              <a:latin typeface="Arial"/>
              <a:ea typeface="Arial"/>
              <a:cs typeface="Arial"/>
              <a:sym typeface="Arial"/>
            </a:endParaRPr>
          </a:p>
        </p:txBody>
      </p:sp>
      <p:graphicFrame>
        <p:nvGraphicFramePr>
          <p:cNvPr id="167" name="Google Shape;167;p24"/>
          <p:cNvGraphicFramePr/>
          <p:nvPr/>
        </p:nvGraphicFramePr>
        <p:xfrm>
          <a:off x="6689450" y="2779088"/>
          <a:ext cx="1148550" cy="1051470"/>
        </p:xfrm>
        <a:graphic>
          <a:graphicData uri="http://schemas.openxmlformats.org/drawingml/2006/table">
            <a:tbl>
              <a:tblPr>
                <a:noFill/>
                <a:tableStyleId>{BCA76129-47B1-442E-A461-E5375B98C877}</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w9</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w7</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w3</a:t>
                      </a:r>
                      <a:endParaRPr sz="1100" u="none" strike="noStrike" cap="none"/>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w8</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w5</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w2</a:t>
                      </a:r>
                      <a:endParaRPr sz="11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w7</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w4</a:t>
                      </a:r>
                      <a:endParaRPr sz="1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100"/>
                        <a:buFont typeface="Arial"/>
                        <a:buNone/>
                      </a:pPr>
                      <a:r>
                        <a:rPr lang="en" sz="1100" u="none" strike="noStrike" cap="none"/>
                        <a:t>w1</a:t>
                      </a:r>
                      <a:endParaRPr sz="11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168" name="Google Shape;168;p24"/>
          <p:cNvSpPr/>
          <p:nvPr/>
        </p:nvSpPr>
        <p:spPr>
          <a:xfrm rot="3325146" flipH="1">
            <a:off x="5268137" y="2645296"/>
            <a:ext cx="685027" cy="374218"/>
          </a:xfrm>
          <a:prstGeom prst="curvedDownArrow">
            <a:avLst>
              <a:gd name="adj1" fmla="val 25000"/>
              <a:gd name="adj2" fmla="val 50000"/>
              <a:gd name="adj3"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4"/>
          <p:cNvSpPr/>
          <p:nvPr/>
        </p:nvSpPr>
        <p:spPr>
          <a:xfrm>
            <a:off x="5994457" y="3119821"/>
            <a:ext cx="345600" cy="331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4"/>
          <p:cNvSpPr txBox="1"/>
          <p:nvPr/>
        </p:nvSpPr>
        <p:spPr>
          <a:xfrm>
            <a:off x="5700200" y="2500625"/>
            <a:ext cx="114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400"/>
              <a:buFont typeface="Arial"/>
              <a:buNone/>
            </a:pPr>
            <a:r>
              <a:rPr lang="en" sz="1400" b="0" i="0" u="none" strike="noStrike" cap="none">
                <a:solidFill>
                  <a:schemeClr val="accent1"/>
                </a:solidFill>
                <a:latin typeface="Arial"/>
                <a:ea typeface="Arial"/>
                <a:cs typeface="Arial"/>
                <a:sym typeface="Arial"/>
              </a:rPr>
              <a:t>Transpose !</a:t>
            </a:r>
            <a:endParaRPr sz="1200" b="0" i="0" u="none" strike="noStrike" cap="none">
              <a:solidFill>
                <a:schemeClr val="accent1"/>
              </a:solidFill>
              <a:latin typeface="Arial"/>
              <a:ea typeface="Arial"/>
              <a:cs typeface="Arial"/>
              <a:sym typeface="Arial"/>
            </a:endParaRPr>
          </a:p>
        </p:txBody>
      </p:sp>
      <p:sp>
        <p:nvSpPr>
          <p:cNvPr id="171" name="Google Shape;171;p24"/>
          <p:cNvSpPr/>
          <p:nvPr/>
        </p:nvSpPr>
        <p:spPr>
          <a:xfrm>
            <a:off x="2543250" y="3041525"/>
            <a:ext cx="235800" cy="1780200"/>
          </a:xfrm>
          <a:prstGeom prst="rightBrace">
            <a:avLst>
              <a:gd name="adj1" fmla="val 50000"/>
              <a:gd name="adj2" fmla="val 5004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4"/>
          <p:cNvSpPr txBox="1"/>
          <p:nvPr/>
        </p:nvSpPr>
        <p:spPr>
          <a:xfrm>
            <a:off x="2686400" y="3500375"/>
            <a:ext cx="1232100" cy="794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rgbClr val="000000"/>
              </a:buClr>
              <a:buSzPts val="1200"/>
              <a:buFont typeface="Arial"/>
              <a:buNone/>
            </a:pPr>
            <a:r>
              <a:rPr lang="en" sz="1200" b="0" i="0" u="none" strike="noStrike" cap="none">
                <a:solidFill>
                  <a:srgbClr val="3C4043"/>
                </a:solidFill>
                <a:latin typeface="Arial"/>
                <a:ea typeface="Arial"/>
                <a:cs typeface="Arial"/>
                <a:sym typeface="Arial"/>
              </a:rPr>
              <a:t>All weights in Conv2D are transposed</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a:stretch/>
        </p:blipFill>
        <p:spPr>
          <a:xfrm>
            <a:off x="486875" y="1555425"/>
            <a:ext cx="3771493" cy="3588076"/>
          </a:xfrm>
          <a:prstGeom prst="rect">
            <a:avLst/>
          </a:prstGeom>
          <a:noFill/>
          <a:ln>
            <a:noFill/>
          </a:ln>
        </p:spPr>
      </p:pic>
      <p:sp>
        <p:nvSpPr>
          <p:cNvPr id="178" name="Google Shape;178;p25"/>
          <p:cNvSpPr txBox="1"/>
          <p:nvPr/>
        </p:nvSpPr>
        <p:spPr>
          <a:xfrm>
            <a:off x="358375" y="526625"/>
            <a:ext cx="7976100" cy="789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2000"/>
              <a:buFont typeface="Arial"/>
              <a:buNone/>
            </a:pPr>
            <a:r>
              <a:rPr lang="en" sz="2000" b="0" i="0" u="none" strike="noStrike" cap="none">
                <a:solidFill>
                  <a:srgbClr val="3C4043"/>
                </a:solidFill>
                <a:latin typeface="Arial"/>
                <a:ea typeface="Arial"/>
                <a:cs typeface="Arial"/>
                <a:sym typeface="Arial"/>
              </a:rPr>
              <a:t>(2) Fine-tuning with pseudo-labels</a:t>
            </a:r>
            <a:endParaRPr sz="1050" b="1" i="0" u="none" strike="noStrike" cap="none">
              <a:solidFill>
                <a:srgbClr val="3C4043"/>
              </a:solidFill>
              <a:latin typeface="Arial"/>
              <a:ea typeface="Arial"/>
              <a:cs typeface="Arial"/>
              <a:sym typeface="Arial"/>
            </a:endParaRPr>
          </a:p>
        </p:txBody>
      </p:sp>
      <p:pic>
        <p:nvPicPr>
          <p:cNvPr id="179" name="Google Shape;179;p25"/>
          <p:cNvPicPr preferRelativeResize="0"/>
          <p:nvPr/>
        </p:nvPicPr>
        <p:blipFill rotWithShape="1">
          <a:blip r:embed="rId4">
            <a:alphaModFix/>
          </a:blip>
          <a:srcRect l="5832" t="9732" r="8778" b="6218"/>
          <a:stretch/>
        </p:blipFill>
        <p:spPr>
          <a:xfrm>
            <a:off x="4529375" y="1665750"/>
            <a:ext cx="2176486" cy="2142024"/>
          </a:xfrm>
          <a:prstGeom prst="rect">
            <a:avLst/>
          </a:prstGeom>
          <a:noFill/>
          <a:ln w="28575" cap="flat" cmpd="sng">
            <a:solidFill>
              <a:schemeClr val="accent1"/>
            </a:solidFill>
            <a:prstDash val="solid"/>
            <a:round/>
            <a:headEnd type="none" w="sm" len="sm"/>
            <a:tailEnd type="none" w="sm" len="sm"/>
          </a:ln>
        </p:spPr>
      </p:pic>
      <p:pic>
        <p:nvPicPr>
          <p:cNvPr id="180" name="Google Shape;180;p25"/>
          <p:cNvPicPr preferRelativeResize="0"/>
          <p:nvPr/>
        </p:nvPicPr>
        <p:blipFill rotWithShape="1">
          <a:blip r:embed="rId5">
            <a:alphaModFix/>
          </a:blip>
          <a:srcRect l="6914" t="8628" r="6542" b="6776"/>
          <a:stretch/>
        </p:blipFill>
        <p:spPr>
          <a:xfrm>
            <a:off x="6847425" y="1658175"/>
            <a:ext cx="2191334" cy="2142024"/>
          </a:xfrm>
          <a:prstGeom prst="rect">
            <a:avLst/>
          </a:prstGeom>
          <a:noFill/>
          <a:ln w="28575" cap="flat" cmpd="sng">
            <a:solidFill>
              <a:schemeClr val="accent4"/>
            </a:solidFill>
            <a:prstDash val="solid"/>
            <a:round/>
            <a:headEnd type="none" w="sm" len="sm"/>
            <a:tailEnd type="none" w="sm" len="sm"/>
          </a:ln>
        </p:spPr>
      </p:pic>
      <p:sp>
        <p:nvSpPr>
          <p:cNvPr id="181" name="Google Shape;181;p25"/>
          <p:cNvSpPr txBox="1"/>
          <p:nvPr/>
        </p:nvSpPr>
        <p:spPr>
          <a:xfrm>
            <a:off x="4464163" y="3888000"/>
            <a:ext cx="2191200" cy="99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1100"/>
              <a:buFont typeface="Arial"/>
              <a:buNone/>
            </a:pPr>
            <a:r>
              <a:rPr lang="en" sz="1100" b="1" i="0" u="none" strike="noStrike" cap="none">
                <a:solidFill>
                  <a:srgbClr val="3C4043"/>
                </a:solidFill>
                <a:latin typeface="Arial"/>
                <a:ea typeface="Arial"/>
                <a:cs typeface="Arial"/>
                <a:sym typeface="Arial"/>
              </a:rPr>
              <a:t>Figure 1: </a:t>
            </a:r>
            <a:r>
              <a:rPr lang="en" sz="1100" b="0" i="0" u="none" strike="noStrike" cap="none">
                <a:solidFill>
                  <a:srgbClr val="3C4043"/>
                </a:solidFill>
                <a:latin typeface="Arial"/>
                <a:ea typeface="Arial"/>
                <a:cs typeface="Arial"/>
                <a:sym typeface="Arial"/>
              </a:rPr>
              <a:t>Inference shifts between the pretrained model and the fine-tuned model, showcasing significant shifts in the incorrect direction.</a:t>
            </a:r>
            <a:endParaRPr sz="1100" b="0" i="0" u="none" strike="noStrike" cap="none">
              <a:solidFill>
                <a:srgbClr val="3C4043"/>
              </a:solidFill>
              <a:latin typeface="Arial"/>
              <a:ea typeface="Arial"/>
              <a:cs typeface="Arial"/>
              <a:sym typeface="Arial"/>
            </a:endParaRPr>
          </a:p>
        </p:txBody>
      </p:sp>
      <p:sp>
        <p:nvSpPr>
          <p:cNvPr id="182" name="Google Shape;182;p25"/>
          <p:cNvSpPr txBox="1"/>
          <p:nvPr/>
        </p:nvSpPr>
        <p:spPr>
          <a:xfrm>
            <a:off x="6773538" y="3888000"/>
            <a:ext cx="2339100" cy="855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1100"/>
              <a:buFont typeface="Arial"/>
              <a:buNone/>
            </a:pPr>
            <a:r>
              <a:rPr lang="en" sz="1100" b="1" i="0" u="none" strike="noStrike" cap="none">
                <a:solidFill>
                  <a:srgbClr val="3C4043"/>
                </a:solidFill>
                <a:latin typeface="Arial"/>
                <a:ea typeface="Arial"/>
                <a:cs typeface="Arial"/>
                <a:sym typeface="Arial"/>
              </a:rPr>
              <a:t>Figure 2:</a:t>
            </a:r>
            <a:r>
              <a:rPr lang="en" sz="1100" b="0" i="0" u="none" strike="noStrike" cap="none">
                <a:solidFill>
                  <a:srgbClr val="3C4043"/>
                </a:solidFill>
                <a:latin typeface="Arial"/>
                <a:ea typeface="Arial"/>
                <a:cs typeface="Arial"/>
                <a:sym typeface="Arial"/>
              </a:rPr>
              <a:t> Inference results of the scratch model. Triangle-up marker indicates high confidence but they are making incorrect inferences.</a:t>
            </a:r>
            <a:endParaRPr sz="1100" b="0" i="0" u="none" strike="noStrike" cap="none">
              <a:solidFill>
                <a:srgbClr val="3C4043"/>
              </a:solidFill>
              <a:latin typeface="Arial"/>
              <a:ea typeface="Arial"/>
              <a:cs typeface="Arial"/>
              <a:sym typeface="Arial"/>
            </a:endParaRPr>
          </a:p>
        </p:txBody>
      </p:sp>
      <p:sp>
        <p:nvSpPr>
          <p:cNvPr id="183" name="Google Shape;183;p25"/>
          <p:cNvSpPr/>
          <p:nvPr/>
        </p:nvSpPr>
        <p:spPr>
          <a:xfrm>
            <a:off x="639411" y="3915425"/>
            <a:ext cx="3204900" cy="11610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5"/>
          <p:cNvSpPr/>
          <p:nvPr/>
        </p:nvSpPr>
        <p:spPr>
          <a:xfrm>
            <a:off x="639411" y="2692756"/>
            <a:ext cx="3204900" cy="116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5"/>
          <p:cNvSpPr txBox="1">
            <a:spLocks noGrp="1"/>
          </p:cNvSpPr>
          <p:nvPr>
            <p:ph type="title"/>
          </p:nvPr>
        </p:nvSpPr>
        <p:spPr>
          <a:xfrm>
            <a:off x="311700" y="337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5th place solution - toshi_k &amp; marvelworld</a:t>
            </a:r>
            <a:endParaRPr/>
          </a:p>
        </p:txBody>
      </p:sp>
      <p:sp>
        <p:nvSpPr>
          <p:cNvPr id="186" name="Google Shape;186;p25"/>
          <p:cNvSpPr txBox="1"/>
          <p:nvPr/>
        </p:nvSpPr>
        <p:spPr>
          <a:xfrm>
            <a:off x="358375" y="923350"/>
            <a:ext cx="8601000" cy="714300"/>
          </a:xfrm>
          <a:prstGeom prst="rect">
            <a:avLst/>
          </a:prstGeom>
          <a:noFill/>
          <a:ln>
            <a:noFill/>
          </a:ln>
        </p:spPr>
        <p:txBody>
          <a:bodyPr spcFirstLastPara="1" wrap="square" lIns="91425" tIns="91425" rIns="91425" bIns="91425" anchor="t" anchorCtr="0">
            <a:spAutoFit/>
          </a:bodyPr>
          <a:lstStyle/>
          <a:p>
            <a:pPr marL="457200" marR="0" lvl="0" indent="-307975" algn="l" rtl="0">
              <a:lnSpc>
                <a:spcPct val="115000"/>
              </a:lnSpc>
              <a:spcBef>
                <a:spcPts val="0"/>
              </a:spcBef>
              <a:spcAft>
                <a:spcPts val="0"/>
              </a:spcAft>
              <a:buClr>
                <a:srgbClr val="3C4043"/>
              </a:buClr>
              <a:buSzPts val="1250"/>
              <a:buFont typeface="Arial"/>
              <a:buChar char="●"/>
            </a:pPr>
            <a:r>
              <a:rPr lang="en" sz="1600" b="0" i="0" u="none" strike="noStrike" cap="none">
                <a:solidFill>
                  <a:srgbClr val="3C4043"/>
                </a:solidFill>
                <a:latin typeface="Arial"/>
                <a:ea typeface="Arial"/>
                <a:cs typeface="Arial"/>
                <a:sym typeface="Arial"/>
              </a:rPr>
              <a:t>This part reproduces behavior (errors) on the forget data with pseudo-labels</a:t>
            </a:r>
            <a:br>
              <a:rPr lang="en" sz="1600" b="0" i="0" u="none" strike="noStrike" cap="none">
                <a:solidFill>
                  <a:srgbClr val="3C4043"/>
                </a:solidFill>
                <a:latin typeface="Arial"/>
                <a:ea typeface="Arial"/>
                <a:cs typeface="Arial"/>
                <a:sym typeface="Arial"/>
              </a:rPr>
            </a:br>
            <a:r>
              <a:rPr lang="en" sz="1600" b="0" i="0" u="none" strike="noStrike" cap="none">
                <a:solidFill>
                  <a:srgbClr val="3C4043"/>
                </a:solidFill>
                <a:latin typeface="Arial"/>
                <a:ea typeface="Arial"/>
                <a:cs typeface="Arial"/>
                <a:sym typeface="Arial"/>
              </a:rPr>
              <a:t>from two functions.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4th place solution - Sebastian Oleszko</a:t>
            </a:r>
            <a:endParaRPr/>
          </a:p>
        </p:txBody>
      </p:sp>
      <p:sp>
        <p:nvSpPr>
          <p:cNvPr id="192" name="Google Shape;192;p26"/>
          <p:cNvSpPr txBox="1"/>
          <p:nvPr/>
        </p:nvSpPr>
        <p:spPr>
          <a:xfrm>
            <a:off x="382050" y="1057025"/>
            <a:ext cx="72465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93" name="Google Shape;193;p26"/>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marR="0" lvl="0" indent="-336550" algn="l" rtl="0">
              <a:lnSpc>
                <a:spcPct val="115000"/>
              </a:lnSpc>
              <a:spcBef>
                <a:spcPts val="0"/>
              </a:spcBef>
              <a:spcAft>
                <a:spcPts val="0"/>
              </a:spcAft>
              <a:buClr>
                <a:srgbClr val="000000"/>
              </a:buClr>
              <a:buSzPts val="1700"/>
              <a:buFont typeface="Arial"/>
              <a:buAutoNum type="arabicPeriod"/>
            </a:pPr>
            <a:r>
              <a:rPr lang="en" sz="1700" b="0" i="0" u="none" strike="noStrike" cap="none">
                <a:solidFill>
                  <a:srgbClr val="000000"/>
                </a:solidFill>
                <a:latin typeface="Arial"/>
                <a:ea typeface="Arial"/>
                <a:cs typeface="Arial"/>
                <a:sym typeface="Arial"/>
              </a:rPr>
              <a:t>Re-initializing/pruning 99% of parameters based on L1-norm (Unstructured)</a:t>
            </a:r>
            <a:endParaRPr sz="1700" b="0" i="0" u="none" strike="noStrike" cap="none">
              <a:solidFill>
                <a:srgbClr val="000000"/>
              </a:solidFill>
              <a:latin typeface="Arial"/>
              <a:ea typeface="Arial"/>
              <a:cs typeface="Arial"/>
              <a:sym typeface="Arial"/>
            </a:endParaRPr>
          </a:p>
          <a:p>
            <a:pPr marL="914400" marR="0" lvl="1" indent="-311150" algn="l" rtl="0">
              <a:lnSpc>
                <a:spcPct val="115000"/>
              </a:lnSpc>
              <a:spcBef>
                <a:spcPts val="0"/>
              </a:spcBef>
              <a:spcAft>
                <a:spcPts val="0"/>
              </a:spcAft>
              <a:buClr>
                <a:srgbClr val="000000"/>
              </a:buClr>
              <a:buSzPts val="1300"/>
              <a:buFont typeface="Arial"/>
              <a:buChar char="○"/>
            </a:pPr>
            <a:r>
              <a:rPr lang="en" sz="1300" b="0" i="0" u="none" strike="noStrike" cap="none">
                <a:solidFill>
                  <a:srgbClr val="000000"/>
                </a:solidFill>
                <a:latin typeface="Arial"/>
                <a:ea typeface="Arial"/>
                <a:cs typeface="Arial"/>
                <a:sym typeface="Arial"/>
              </a:rPr>
              <a:t>Weights: Pytorch default initialization</a:t>
            </a:r>
            <a:endParaRPr sz="1300" b="0" i="0" u="none" strike="noStrike" cap="none">
              <a:solidFill>
                <a:srgbClr val="000000"/>
              </a:solidFill>
              <a:latin typeface="Arial"/>
              <a:ea typeface="Arial"/>
              <a:cs typeface="Arial"/>
              <a:sym typeface="Arial"/>
            </a:endParaRPr>
          </a:p>
          <a:p>
            <a:pPr marL="914400" marR="0" lvl="1" indent="-311150" algn="l" rtl="0">
              <a:lnSpc>
                <a:spcPct val="150000"/>
              </a:lnSpc>
              <a:spcBef>
                <a:spcPts val="0"/>
              </a:spcBef>
              <a:spcAft>
                <a:spcPts val="0"/>
              </a:spcAft>
              <a:buClr>
                <a:srgbClr val="000000"/>
              </a:buClr>
              <a:buSzPts val="1300"/>
              <a:buFont typeface="Arial"/>
              <a:buChar char="○"/>
            </a:pPr>
            <a:r>
              <a:rPr lang="en" sz="1300" b="0" i="0" u="none" strike="noStrike" cap="none">
                <a:solidFill>
                  <a:srgbClr val="000000"/>
                </a:solidFill>
                <a:latin typeface="Arial"/>
                <a:ea typeface="Arial"/>
                <a:cs typeface="Arial"/>
                <a:sym typeface="Arial"/>
              </a:rPr>
              <a:t>Biases: Set to zero (prune)</a:t>
            </a:r>
            <a:endParaRPr sz="1300" b="0" i="0" u="none" strike="noStrike" cap="none">
              <a:solidFill>
                <a:srgbClr val="000000"/>
              </a:solidFill>
              <a:latin typeface="Arial"/>
              <a:ea typeface="Arial"/>
              <a:cs typeface="Arial"/>
              <a:sym typeface="Arial"/>
            </a:endParaRPr>
          </a:p>
          <a:p>
            <a:pPr marL="457200" marR="0" lvl="0" indent="-336550" algn="l" rtl="0">
              <a:lnSpc>
                <a:spcPct val="115000"/>
              </a:lnSpc>
              <a:spcBef>
                <a:spcPts val="0"/>
              </a:spcBef>
              <a:spcAft>
                <a:spcPts val="0"/>
              </a:spcAft>
              <a:buClr>
                <a:srgbClr val="000000"/>
              </a:buClr>
              <a:buSzPts val="1700"/>
              <a:buFont typeface="Arial"/>
              <a:buAutoNum type="arabicPeriod"/>
            </a:pPr>
            <a:r>
              <a:rPr lang="en" sz="1700" b="0" i="0" u="none" strike="noStrike" cap="none">
                <a:solidFill>
                  <a:srgbClr val="000000"/>
                </a:solidFill>
                <a:latin typeface="Arial"/>
                <a:ea typeface="Arial"/>
                <a:cs typeface="Arial"/>
                <a:sym typeface="Arial"/>
              </a:rPr>
              <a:t>Fine-tune on retain dataset</a:t>
            </a:r>
            <a:endParaRPr sz="1700" b="0" i="0" u="none" strike="noStrike" cap="none">
              <a:solidFill>
                <a:srgbClr val="000000"/>
              </a:solidFill>
              <a:latin typeface="Arial"/>
              <a:ea typeface="Arial"/>
              <a:cs typeface="Arial"/>
              <a:sym typeface="Arial"/>
            </a:endParaRPr>
          </a:p>
          <a:p>
            <a:pPr marL="914400" marR="0" lvl="1" indent="-311150" algn="l" rtl="0">
              <a:lnSpc>
                <a:spcPct val="115000"/>
              </a:lnSpc>
              <a:spcBef>
                <a:spcPts val="0"/>
              </a:spcBef>
              <a:spcAft>
                <a:spcPts val="0"/>
              </a:spcAft>
              <a:buClr>
                <a:srgbClr val="000000"/>
              </a:buClr>
              <a:buSzPts val="1300"/>
              <a:buFont typeface="Arial"/>
              <a:buChar char="○"/>
            </a:pPr>
            <a:r>
              <a:rPr lang="en" sz="1300" b="0" i="0" u="none" strike="noStrike" cap="none">
                <a:solidFill>
                  <a:srgbClr val="000000"/>
                </a:solidFill>
                <a:latin typeface="Arial"/>
                <a:ea typeface="Arial"/>
                <a:cs typeface="Arial"/>
                <a:sym typeface="Arial"/>
              </a:rPr>
              <a:t>Regularize using entropy</a:t>
            </a:r>
            <a:endParaRPr sz="1300" b="0" i="0" u="none" strike="noStrike" cap="none">
              <a:solidFill>
                <a:srgbClr val="000000"/>
              </a:solidFill>
              <a:latin typeface="Arial"/>
              <a:ea typeface="Arial"/>
              <a:cs typeface="Arial"/>
              <a:sym typeface="Arial"/>
            </a:endParaRPr>
          </a:p>
          <a:p>
            <a:pPr marL="914400" marR="0" lvl="1" indent="-311150" algn="l" rtl="0">
              <a:lnSpc>
                <a:spcPct val="115000"/>
              </a:lnSpc>
              <a:spcBef>
                <a:spcPts val="0"/>
              </a:spcBef>
              <a:spcAft>
                <a:spcPts val="0"/>
              </a:spcAft>
              <a:buClr>
                <a:srgbClr val="595959"/>
              </a:buClr>
              <a:buSzPts val="1300"/>
              <a:buFont typeface="Arial"/>
              <a:buChar char="○"/>
            </a:pPr>
            <a:r>
              <a:rPr lang="en" sz="1300" b="0" i="0" u="none" strike="noStrike" cap="none">
                <a:solidFill>
                  <a:srgbClr val="000000"/>
                </a:solidFill>
                <a:latin typeface="Arial"/>
                <a:ea typeface="Arial"/>
                <a:cs typeface="Arial"/>
                <a:sym typeface="Arial"/>
              </a:rPr>
              <a:t>Cross entropy class weights as </a:t>
            </a:r>
            <a:endParaRPr sz="1300" b="0" i="0" u="none" strike="noStrike" cap="none">
              <a:solidFill>
                <a:srgbClr val="000000"/>
              </a:solidFill>
              <a:latin typeface="Arial"/>
              <a:ea typeface="Arial"/>
              <a:cs typeface="Arial"/>
              <a:sym typeface="Arial"/>
            </a:endParaRPr>
          </a:p>
          <a:p>
            <a:pPr marL="91440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91440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200"/>
              <a:buFont typeface="Arial"/>
              <a:buNone/>
            </a:pPr>
            <a:endParaRPr sz="1200" b="0" i="0" u="none" strike="noStrike" cap="none">
              <a:solidFill>
                <a:srgbClr val="595959"/>
              </a:solidFill>
              <a:latin typeface="Arial"/>
              <a:ea typeface="Arial"/>
              <a:cs typeface="Arial"/>
              <a:sym typeface="Arial"/>
            </a:endParaRPr>
          </a:p>
        </p:txBody>
      </p:sp>
      <p:pic>
        <p:nvPicPr>
          <p:cNvPr id="194" name="Google Shape;194;p26"/>
          <p:cNvPicPr preferRelativeResize="0"/>
          <p:nvPr/>
        </p:nvPicPr>
        <p:blipFill rotWithShape="1">
          <a:blip r:embed="rId3">
            <a:alphaModFix/>
          </a:blip>
          <a:srcRect/>
          <a:stretch/>
        </p:blipFill>
        <p:spPr>
          <a:xfrm>
            <a:off x="3681900" y="2541800"/>
            <a:ext cx="525975" cy="212300"/>
          </a:xfrm>
          <a:prstGeom prst="rect">
            <a:avLst/>
          </a:prstGeom>
          <a:noFill/>
          <a:ln>
            <a:noFill/>
          </a:ln>
        </p:spPr>
      </p:pic>
      <p:pic>
        <p:nvPicPr>
          <p:cNvPr id="195" name="Google Shape;195;p26"/>
          <p:cNvPicPr preferRelativeResize="0"/>
          <p:nvPr/>
        </p:nvPicPr>
        <p:blipFill rotWithShape="1">
          <a:blip r:embed="rId4">
            <a:alphaModFix/>
          </a:blip>
          <a:srcRect/>
          <a:stretch/>
        </p:blipFill>
        <p:spPr>
          <a:xfrm>
            <a:off x="713649" y="3195927"/>
            <a:ext cx="6664253" cy="572700"/>
          </a:xfrm>
          <a:prstGeom prst="rect">
            <a:avLst/>
          </a:prstGeom>
          <a:noFill/>
          <a:ln>
            <a:noFill/>
          </a:ln>
        </p:spPr>
      </p:pic>
      <p:sp>
        <p:nvSpPr>
          <p:cNvPr id="196" name="Google Shape;196;p26"/>
          <p:cNvSpPr txBox="1"/>
          <p:nvPr/>
        </p:nvSpPr>
        <p:spPr>
          <a:xfrm>
            <a:off x="1908350" y="3768625"/>
            <a:ext cx="17127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980000"/>
                </a:solidFill>
                <a:latin typeface="Arial"/>
                <a:ea typeface="Arial"/>
                <a:cs typeface="Arial"/>
                <a:sym typeface="Arial"/>
              </a:rPr>
              <a:t>Cross-entropy</a:t>
            </a:r>
            <a:endParaRPr sz="1600" b="0" i="0" u="none" strike="noStrike" cap="none">
              <a:solidFill>
                <a:srgbClr val="980000"/>
              </a:solidFill>
              <a:latin typeface="Arial"/>
              <a:ea typeface="Arial"/>
              <a:cs typeface="Arial"/>
              <a:sym typeface="Arial"/>
            </a:endParaRPr>
          </a:p>
        </p:txBody>
      </p:sp>
      <p:sp>
        <p:nvSpPr>
          <p:cNvPr id="197" name="Google Shape;197;p26"/>
          <p:cNvSpPr txBox="1"/>
          <p:nvPr/>
        </p:nvSpPr>
        <p:spPr>
          <a:xfrm>
            <a:off x="4967125" y="3768625"/>
            <a:ext cx="17127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accent1"/>
                </a:solidFill>
                <a:latin typeface="Arial"/>
                <a:ea typeface="Arial"/>
                <a:cs typeface="Arial"/>
                <a:sym typeface="Arial"/>
              </a:rPr>
              <a:t>MSE of entropy</a:t>
            </a:r>
            <a:endParaRPr sz="1600" b="0" i="0" u="none" strike="noStrike" cap="none">
              <a:solidFill>
                <a:schemeClr val="accent1"/>
              </a:solidFill>
              <a:latin typeface="Arial"/>
              <a:ea typeface="Arial"/>
              <a:cs typeface="Arial"/>
              <a:sym typeface="Arial"/>
            </a:endParaRPr>
          </a:p>
        </p:txBody>
      </p:sp>
      <p:sp>
        <p:nvSpPr>
          <p:cNvPr id="198" name="Google Shape;198;p26"/>
          <p:cNvSpPr txBox="1"/>
          <p:nvPr/>
        </p:nvSpPr>
        <p:spPr>
          <a:xfrm>
            <a:off x="6268525" y="2691675"/>
            <a:ext cx="1557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Arial"/>
                <a:ea typeface="Arial"/>
                <a:cs typeface="Arial"/>
                <a:sym typeface="Arial"/>
              </a:rPr>
              <a:t>Initial weights</a:t>
            </a:r>
            <a:endParaRPr sz="1300" b="0" i="0" u="none" strike="noStrike" cap="none">
              <a:solidFill>
                <a:schemeClr val="dk2"/>
              </a:solidFill>
              <a:latin typeface="Arial"/>
              <a:ea typeface="Arial"/>
              <a:cs typeface="Arial"/>
              <a:sym typeface="Arial"/>
            </a:endParaRPr>
          </a:p>
        </p:txBody>
      </p:sp>
      <p:cxnSp>
        <p:nvCxnSpPr>
          <p:cNvPr id="199" name="Google Shape;199;p26"/>
          <p:cNvCxnSpPr/>
          <p:nvPr/>
        </p:nvCxnSpPr>
        <p:spPr>
          <a:xfrm>
            <a:off x="6868525" y="3025825"/>
            <a:ext cx="5100" cy="1701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4th place solution - Sebastian Oleszko</a:t>
            </a:r>
            <a:endParaRPr/>
          </a:p>
        </p:txBody>
      </p:sp>
      <p:sp>
        <p:nvSpPr>
          <p:cNvPr id="205" name="Google Shape;205;p27"/>
          <p:cNvSpPr txBox="1"/>
          <p:nvPr/>
        </p:nvSpPr>
        <p:spPr>
          <a:xfrm>
            <a:off x="382050" y="1057025"/>
            <a:ext cx="72465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06" name="Google Shape;206;p27"/>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marR="0" lvl="0" indent="-304800" algn="l" rtl="0">
              <a:lnSpc>
                <a:spcPct val="115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CIFAR-10 experiment</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Impact of most important hyperparameters: Learning rate/epochs and pruning percentage</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Effect of including entropy regularization</a:t>
            </a:r>
            <a:endParaRPr sz="1200" b="0" i="0" u="none" strike="noStrike" cap="none">
              <a:solidFill>
                <a:srgbClr val="000000"/>
              </a:solidFill>
              <a:latin typeface="Arial"/>
              <a:ea typeface="Arial"/>
              <a:cs typeface="Arial"/>
              <a:sym typeface="Arial"/>
            </a:endParaRPr>
          </a:p>
          <a:p>
            <a:pPr marL="457200" marR="0" lvl="0" indent="-304800" algn="l" rtl="0">
              <a:lnSpc>
                <a:spcPct val="115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Tuning on public submission scores</a:t>
            </a:r>
            <a:endParaRPr sz="1200" b="0" i="0" u="none" strike="noStrike" cap="none">
              <a:solidFill>
                <a:srgbClr val="000000"/>
              </a:solidFill>
              <a:latin typeface="Arial"/>
              <a:ea typeface="Arial"/>
              <a:cs typeface="Arial"/>
              <a:sym typeface="Arial"/>
            </a:endParaRPr>
          </a:p>
          <a:p>
            <a:pPr marL="91440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914400" marR="0" lvl="0" indent="0" algn="l"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200"/>
              <a:buFont typeface="Arial"/>
              <a:buNone/>
            </a:pPr>
            <a:endParaRPr sz="1200" b="0" i="0" u="none" strike="noStrike" cap="none">
              <a:solidFill>
                <a:srgbClr val="595959"/>
              </a:solidFill>
              <a:latin typeface="Arial"/>
              <a:ea typeface="Arial"/>
              <a:cs typeface="Arial"/>
              <a:sym typeface="Arial"/>
            </a:endParaRPr>
          </a:p>
        </p:txBody>
      </p:sp>
      <p:pic>
        <p:nvPicPr>
          <p:cNvPr id="207" name="Google Shape;207;p27"/>
          <p:cNvPicPr preferRelativeResize="0"/>
          <p:nvPr/>
        </p:nvPicPr>
        <p:blipFill rotWithShape="1">
          <a:blip r:embed="rId3">
            <a:alphaModFix/>
          </a:blip>
          <a:srcRect t="1028" b="1027"/>
          <a:stretch/>
        </p:blipFill>
        <p:spPr>
          <a:xfrm>
            <a:off x="246139" y="2538574"/>
            <a:ext cx="4289960" cy="2253899"/>
          </a:xfrm>
          <a:prstGeom prst="rect">
            <a:avLst/>
          </a:prstGeom>
          <a:noFill/>
          <a:ln>
            <a:noFill/>
          </a:ln>
        </p:spPr>
      </p:pic>
      <p:pic>
        <p:nvPicPr>
          <p:cNvPr id="208" name="Google Shape;208;p27"/>
          <p:cNvPicPr preferRelativeResize="0"/>
          <p:nvPr/>
        </p:nvPicPr>
        <p:blipFill rotWithShape="1">
          <a:blip r:embed="rId4">
            <a:alphaModFix/>
          </a:blip>
          <a:srcRect t="1028" b="1027"/>
          <a:stretch/>
        </p:blipFill>
        <p:spPr>
          <a:xfrm>
            <a:off x="4694750" y="2538574"/>
            <a:ext cx="4289960" cy="2253899"/>
          </a:xfrm>
          <a:prstGeom prst="rect">
            <a:avLst/>
          </a:prstGeom>
          <a:noFill/>
          <a:ln>
            <a:noFill/>
          </a:ln>
        </p:spPr>
      </p:pic>
      <p:cxnSp>
        <p:nvCxnSpPr>
          <p:cNvPr id="209" name="Google Shape;209;p27"/>
          <p:cNvCxnSpPr/>
          <p:nvPr/>
        </p:nvCxnSpPr>
        <p:spPr>
          <a:xfrm flipH="1">
            <a:off x="1522875" y="2483200"/>
            <a:ext cx="842100" cy="6600"/>
          </a:xfrm>
          <a:prstGeom prst="straightConnector1">
            <a:avLst/>
          </a:prstGeom>
          <a:noFill/>
          <a:ln w="9525" cap="flat" cmpd="sng">
            <a:solidFill>
              <a:schemeClr val="dk2"/>
            </a:solidFill>
            <a:prstDash val="solid"/>
            <a:round/>
            <a:headEnd type="none" w="sm" len="sm"/>
            <a:tailEnd type="triangle" w="med" len="med"/>
          </a:ln>
        </p:spPr>
      </p:cxnSp>
      <p:sp>
        <p:nvSpPr>
          <p:cNvPr id="210" name="Google Shape;210;p27"/>
          <p:cNvSpPr txBox="1"/>
          <p:nvPr/>
        </p:nvSpPr>
        <p:spPr>
          <a:xfrm>
            <a:off x="1395475" y="2197900"/>
            <a:ext cx="1240800" cy="28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2"/>
                </a:solidFill>
                <a:latin typeface="Arial"/>
                <a:ea typeface="Arial"/>
                <a:cs typeface="Arial"/>
                <a:sym typeface="Arial"/>
              </a:rPr>
              <a:t>Increase Pruning %</a:t>
            </a:r>
            <a:endParaRPr sz="900" b="0" i="0" u="none" strike="noStrike" cap="non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4th place solution - Sebastian Oleszko</a:t>
            </a:r>
            <a:endParaRPr/>
          </a:p>
        </p:txBody>
      </p:sp>
      <p:sp>
        <p:nvSpPr>
          <p:cNvPr id="216" name="Google Shape;216;p28"/>
          <p:cNvSpPr txBox="1"/>
          <p:nvPr/>
        </p:nvSpPr>
        <p:spPr>
          <a:xfrm>
            <a:off x="382050" y="1057025"/>
            <a:ext cx="72465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17" name="Google Shape;217;p28"/>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700"/>
              <a:buFont typeface="Arial"/>
              <a:buNone/>
            </a:pPr>
            <a:r>
              <a:rPr lang="en" sz="1700" b="0" i="0" u="none" strike="noStrike" cap="none">
                <a:solidFill>
                  <a:schemeClr val="accent1"/>
                </a:solidFill>
                <a:latin typeface="Arial"/>
                <a:ea typeface="Arial"/>
                <a:cs typeface="Arial"/>
                <a:sym typeface="Arial"/>
              </a:rPr>
              <a:t>Entropy-based regularization </a:t>
            </a:r>
            <a:br>
              <a:rPr lang="en" sz="1700" b="0" i="0" u="none" strike="noStrike" cap="none">
                <a:solidFill>
                  <a:schemeClr val="accent1"/>
                </a:solidFill>
                <a:latin typeface="Arial"/>
                <a:ea typeface="Arial"/>
                <a:cs typeface="Arial"/>
                <a:sym typeface="Arial"/>
              </a:rPr>
            </a:br>
            <a:r>
              <a:rPr lang="en" sz="1700" b="0" i="0" u="none" strike="noStrike" cap="none">
                <a:solidFill>
                  <a:srgbClr val="000000"/>
                </a:solidFill>
                <a:latin typeface="Arial"/>
                <a:ea typeface="Arial"/>
                <a:cs typeface="Arial"/>
                <a:sym typeface="Arial"/>
              </a:rPr>
              <a:t>Helps to achieve a more similar prediction distribution/confidence.</a:t>
            </a:r>
            <a:endParaRPr sz="17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700"/>
              <a:buFont typeface="Arial"/>
              <a:buNone/>
            </a:pPr>
            <a:r>
              <a:rPr lang="en" sz="1700" b="0" i="0" u="none" strike="noStrike" cap="none">
                <a:solidFill>
                  <a:schemeClr val="accent1"/>
                </a:solidFill>
                <a:latin typeface="Arial"/>
                <a:ea typeface="Arial"/>
                <a:cs typeface="Arial"/>
                <a:sym typeface="Arial"/>
              </a:rPr>
              <a:t>Unlearning through pruning/re-initialization</a:t>
            </a:r>
            <a:br>
              <a:rPr lang="en" sz="1700" b="0" i="0" u="none" strike="noStrike" cap="none">
                <a:solidFill>
                  <a:srgbClr val="000000"/>
                </a:solidFill>
                <a:latin typeface="Arial"/>
                <a:ea typeface="Arial"/>
                <a:cs typeface="Arial"/>
                <a:sym typeface="Arial"/>
              </a:rPr>
            </a:br>
            <a:r>
              <a:rPr lang="en" sz="1700" b="0" i="0" u="none" strike="noStrike" cap="none">
                <a:solidFill>
                  <a:srgbClr val="000000"/>
                </a:solidFill>
                <a:latin typeface="Arial"/>
                <a:ea typeface="Arial"/>
                <a:cs typeface="Arial"/>
                <a:sym typeface="Arial"/>
              </a:rPr>
              <a:t>Effective as unlearning technique. Most of the performance is retainable even with high pruning percentage.</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700"/>
              <a:buFont typeface="Arial"/>
              <a:buNone/>
            </a:pPr>
            <a:r>
              <a:rPr lang="en" sz="1700" b="0" i="0" u="none" strike="noStrike" cap="none">
                <a:solidFill>
                  <a:schemeClr val="accent1"/>
                </a:solidFill>
                <a:latin typeface="Arial"/>
                <a:ea typeface="Arial"/>
                <a:cs typeface="Arial"/>
                <a:sym typeface="Arial"/>
              </a:rPr>
              <a:t>Concluding thoughts</a:t>
            </a:r>
            <a:endParaRPr sz="1700" b="0" i="0" u="none" strike="noStrike" cap="none">
              <a:solidFill>
                <a:schemeClr val="accent1"/>
              </a:solidFill>
              <a:latin typeface="Arial"/>
              <a:ea typeface="Arial"/>
              <a:cs typeface="Arial"/>
              <a:sym typeface="Arial"/>
            </a:endParaRPr>
          </a:p>
          <a:p>
            <a:pPr marL="457200" marR="0" lvl="0" indent="-336550" algn="l" rtl="0">
              <a:lnSpc>
                <a:spcPct val="150000"/>
              </a:lnSpc>
              <a:spcBef>
                <a:spcPts val="1200"/>
              </a:spcBef>
              <a:spcAft>
                <a:spcPts val="0"/>
              </a:spcAft>
              <a:buClr>
                <a:srgbClr val="000000"/>
              </a:buClr>
              <a:buSzPts val="1700"/>
              <a:buFont typeface="Arial"/>
              <a:buChar char="●"/>
            </a:pPr>
            <a:r>
              <a:rPr lang="en" sz="1700" b="0" i="0" u="none" strike="noStrike" cap="none">
                <a:solidFill>
                  <a:srgbClr val="000000"/>
                </a:solidFill>
                <a:latin typeface="Arial"/>
                <a:ea typeface="Arial"/>
                <a:cs typeface="Arial"/>
                <a:sym typeface="Arial"/>
              </a:rPr>
              <a:t>Hyperparameter tuning is </a:t>
            </a:r>
            <a:r>
              <a:rPr lang="en" sz="1700" b="1" i="0" u="none" strike="noStrike" cap="none">
                <a:solidFill>
                  <a:srgbClr val="000000"/>
                </a:solidFill>
                <a:latin typeface="Arial"/>
                <a:ea typeface="Arial"/>
                <a:cs typeface="Arial"/>
                <a:sym typeface="Arial"/>
              </a:rPr>
              <a:t>very </a:t>
            </a:r>
            <a:r>
              <a:rPr lang="en" sz="1700" b="0" i="0" u="none" strike="noStrike" cap="none">
                <a:solidFill>
                  <a:srgbClr val="000000"/>
                </a:solidFill>
                <a:latin typeface="Arial"/>
                <a:ea typeface="Arial"/>
                <a:cs typeface="Arial"/>
                <a:sym typeface="Arial"/>
              </a:rPr>
              <a:t>important to achieve high scores</a:t>
            </a:r>
            <a:endParaRPr sz="1700" b="0" i="0" u="none" strike="noStrike" cap="none">
              <a:solidFill>
                <a:srgbClr val="000000"/>
              </a:solidFill>
              <a:latin typeface="Arial"/>
              <a:ea typeface="Arial"/>
              <a:cs typeface="Arial"/>
              <a:sym typeface="Arial"/>
            </a:endParaRPr>
          </a:p>
          <a:p>
            <a:pPr marL="457200" marR="0" lvl="0" indent="-336550" algn="l" rtl="0">
              <a:lnSpc>
                <a:spcPct val="150000"/>
              </a:lnSpc>
              <a:spcBef>
                <a:spcPts val="0"/>
              </a:spcBef>
              <a:spcAft>
                <a:spcPts val="0"/>
              </a:spcAft>
              <a:buClr>
                <a:srgbClr val="000000"/>
              </a:buClr>
              <a:buSzPts val="1700"/>
              <a:buFont typeface="Arial"/>
              <a:buChar char="●"/>
            </a:pPr>
            <a:r>
              <a:rPr lang="en" sz="1700" b="0" i="0" u="none" strike="noStrike" cap="none">
                <a:solidFill>
                  <a:srgbClr val="000000"/>
                </a:solidFill>
                <a:latin typeface="Arial"/>
                <a:ea typeface="Arial"/>
                <a:cs typeface="Arial"/>
                <a:sym typeface="Arial"/>
              </a:rPr>
              <a:t>Final submission was only fine-tuned for 3.2 epochs - maybe not optimal</a:t>
            </a:r>
            <a:endParaRPr sz="17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200"/>
              <a:buFont typeface="Arial"/>
              <a:buNone/>
            </a:pPr>
            <a:endParaRPr sz="1200" b="0" i="0" u="none" strike="noStrike" cap="none">
              <a:solidFill>
                <a:srgbClr val="595959"/>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311700" y="1207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3rd place solution - Seif Eddine Achour</a:t>
            </a:r>
            <a:endParaRPr/>
          </a:p>
        </p:txBody>
      </p:sp>
      <p:sp>
        <p:nvSpPr>
          <p:cNvPr id="223" name="Google Shape;223;p29"/>
          <p:cNvSpPr txBox="1"/>
          <p:nvPr/>
        </p:nvSpPr>
        <p:spPr>
          <a:xfrm>
            <a:off x="2701366" y="1640466"/>
            <a:ext cx="1880700" cy="71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C343D"/>
                </a:solidFill>
                <a:latin typeface="Arial"/>
                <a:ea typeface="Arial"/>
                <a:cs typeface="Arial"/>
                <a:sym typeface="Arial"/>
              </a:rPr>
              <a:t>Details forgotten but the general idea was retained</a:t>
            </a:r>
            <a:endParaRPr sz="1300" b="1" i="0" u="none" strike="noStrike" cap="none">
              <a:solidFill>
                <a:srgbClr val="0C343D"/>
              </a:solidFill>
              <a:latin typeface="Arial"/>
              <a:ea typeface="Arial"/>
              <a:cs typeface="Arial"/>
              <a:sym typeface="Arial"/>
            </a:endParaRPr>
          </a:p>
        </p:txBody>
      </p:sp>
      <p:sp>
        <p:nvSpPr>
          <p:cNvPr id="224" name="Google Shape;224;p29"/>
          <p:cNvSpPr txBox="1"/>
          <p:nvPr/>
        </p:nvSpPr>
        <p:spPr>
          <a:xfrm>
            <a:off x="7251862" y="1597479"/>
            <a:ext cx="1218600" cy="80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C343D"/>
                </a:solidFill>
                <a:latin typeface="Arial"/>
                <a:ea typeface="Arial"/>
                <a:cs typeface="Arial"/>
                <a:sym typeface="Arial"/>
              </a:rPr>
              <a:t>Weighted cross entropy</a:t>
            </a:r>
            <a:endParaRPr sz="1300" b="1" i="0" u="none" strike="noStrike" cap="none">
              <a:solidFill>
                <a:srgbClr val="0C343D"/>
              </a:solidFill>
              <a:latin typeface="Arial"/>
              <a:ea typeface="Arial"/>
              <a:cs typeface="Arial"/>
              <a:sym typeface="Arial"/>
            </a:endParaRPr>
          </a:p>
        </p:txBody>
      </p:sp>
      <p:sp>
        <p:nvSpPr>
          <p:cNvPr id="225" name="Google Shape;225;p29"/>
          <p:cNvSpPr txBox="1"/>
          <p:nvPr/>
        </p:nvSpPr>
        <p:spPr>
          <a:xfrm>
            <a:off x="6860493" y="3198564"/>
            <a:ext cx="2001300" cy="71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C343D"/>
                </a:solidFill>
                <a:latin typeface="Arial"/>
                <a:ea typeface="Arial"/>
                <a:cs typeface="Arial"/>
                <a:sym typeface="Arial"/>
              </a:rPr>
              <a:t>Vision reconstitution on the Retain Set through 3 epochs</a:t>
            </a:r>
            <a:endParaRPr sz="1300" b="1" i="0" u="none" strike="noStrike" cap="none">
              <a:solidFill>
                <a:srgbClr val="0C343D"/>
              </a:solidFill>
              <a:latin typeface="Arial"/>
              <a:ea typeface="Arial"/>
              <a:cs typeface="Arial"/>
              <a:sym typeface="Arial"/>
            </a:endParaRPr>
          </a:p>
        </p:txBody>
      </p:sp>
      <p:sp>
        <p:nvSpPr>
          <p:cNvPr id="226" name="Google Shape;226;p29"/>
          <p:cNvSpPr txBox="1"/>
          <p:nvPr/>
        </p:nvSpPr>
        <p:spPr>
          <a:xfrm>
            <a:off x="2530480" y="3198651"/>
            <a:ext cx="1742700" cy="80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C343D"/>
                </a:solidFill>
                <a:latin typeface="Arial"/>
                <a:ea typeface="Arial"/>
                <a:cs typeface="Arial"/>
                <a:sym typeface="Arial"/>
              </a:rPr>
              <a:t>Slight confusion &amp; a final stabilisating epoch</a:t>
            </a:r>
            <a:endParaRPr sz="1300" b="1" i="0" u="none" strike="noStrike" cap="none">
              <a:solidFill>
                <a:srgbClr val="0C343D"/>
              </a:solidFill>
              <a:latin typeface="Arial"/>
              <a:ea typeface="Arial"/>
              <a:cs typeface="Arial"/>
              <a:sym typeface="Arial"/>
            </a:endParaRPr>
          </a:p>
        </p:txBody>
      </p:sp>
      <p:sp>
        <p:nvSpPr>
          <p:cNvPr id="227" name="Google Shape;227;p29"/>
          <p:cNvSpPr txBox="1"/>
          <p:nvPr/>
        </p:nvSpPr>
        <p:spPr>
          <a:xfrm>
            <a:off x="604526" y="3278483"/>
            <a:ext cx="1255800" cy="64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C343D"/>
                </a:solidFill>
                <a:latin typeface="Arial"/>
                <a:ea typeface="Arial"/>
                <a:cs typeface="Arial"/>
                <a:sym typeface="Arial"/>
              </a:rPr>
              <a:t>Model Unlearned!</a:t>
            </a:r>
            <a:endParaRPr sz="1300" b="1" i="0" u="none" strike="noStrike" cap="none">
              <a:solidFill>
                <a:srgbClr val="0C343D"/>
              </a:solidFill>
              <a:latin typeface="Arial"/>
              <a:ea typeface="Arial"/>
              <a:cs typeface="Arial"/>
              <a:sym typeface="Arial"/>
            </a:endParaRPr>
          </a:p>
        </p:txBody>
      </p:sp>
      <p:pic>
        <p:nvPicPr>
          <p:cNvPr id="228" name="Google Shape;228;p29"/>
          <p:cNvPicPr preferRelativeResize="0"/>
          <p:nvPr/>
        </p:nvPicPr>
        <p:blipFill rotWithShape="1">
          <a:blip r:embed="rId3">
            <a:alphaModFix/>
          </a:blip>
          <a:srcRect/>
          <a:stretch/>
        </p:blipFill>
        <p:spPr>
          <a:xfrm>
            <a:off x="737728" y="1640422"/>
            <a:ext cx="1077607" cy="719089"/>
          </a:xfrm>
          <a:prstGeom prst="rect">
            <a:avLst/>
          </a:prstGeom>
          <a:noFill/>
          <a:ln>
            <a:noFill/>
          </a:ln>
        </p:spPr>
      </p:pic>
      <p:pic>
        <p:nvPicPr>
          <p:cNvPr id="229" name="Google Shape;229;p29"/>
          <p:cNvPicPr preferRelativeResize="0"/>
          <p:nvPr/>
        </p:nvPicPr>
        <p:blipFill rotWithShape="1">
          <a:blip r:embed="rId4">
            <a:alphaModFix/>
          </a:blip>
          <a:srcRect/>
          <a:stretch/>
        </p:blipFill>
        <p:spPr>
          <a:xfrm>
            <a:off x="5381105" y="1597510"/>
            <a:ext cx="1255817" cy="804905"/>
          </a:xfrm>
          <a:prstGeom prst="rect">
            <a:avLst/>
          </a:prstGeom>
          <a:noFill/>
          <a:ln>
            <a:noFill/>
          </a:ln>
        </p:spPr>
      </p:pic>
      <p:pic>
        <p:nvPicPr>
          <p:cNvPr id="230" name="Google Shape;230;p29"/>
          <p:cNvPicPr preferRelativeResize="0"/>
          <p:nvPr/>
        </p:nvPicPr>
        <p:blipFill rotWithShape="1">
          <a:blip r:embed="rId5">
            <a:alphaModFix/>
          </a:blip>
          <a:srcRect/>
          <a:stretch/>
        </p:blipFill>
        <p:spPr>
          <a:xfrm>
            <a:off x="5193588" y="3235128"/>
            <a:ext cx="1077615" cy="645390"/>
          </a:xfrm>
          <a:prstGeom prst="rect">
            <a:avLst/>
          </a:prstGeom>
          <a:noFill/>
          <a:ln>
            <a:noFill/>
          </a:ln>
        </p:spPr>
      </p:pic>
      <p:sp>
        <p:nvSpPr>
          <p:cNvPr id="231" name="Google Shape;231;p29"/>
          <p:cNvSpPr/>
          <p:nvPr/>
        </p:nvSpPr>
        <p:spPr>
          <a:xfrm rot="10800000">
            <a:off x="7743798" y="2615981"/>
            <a:ext cx="234600" cy="3690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9"/>
          <p:cNvSpPr/>
          <p:nvPr/>
        </p:nvSpPr>
        <p:spPr>
          <a:xfrm rot="5400000">
            <a:off x="6999758" y="1762300"/>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9"/>
          <p:cNvSpPr/>
          <p:nvPr/>
        </p:nvSpPr>
        <p:spPr>
          <a:xfrm rot="5400000">
            <a:off x="2264968" y="1812121"/>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980000"/>
              </a:solidFill>
              <a:latin typeface="Arial"/>
              <a:ea typeface="Arial"/>
              <a:cs typeface="Arial"/>
              <a:sym typeface="Arial"/>
            </a:endParaRPr>
          </a:p>
        </p:txBody>
      </p:sp>
      <p:sp>
        <p:nvSpPr>
          <p:cNvPr id="234" name="Google Shape;234;p29"/>
          <p:cNvSpPr/>
          <p:nvPr/>
        </p:nvSpPr>
        <p:spPr>
          <a:xfrm rot="5400000">
            <a:off x="4836386" y="1812112"/>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9"/>
          <p:cNvSpPr/>
          <p:nvPr/>
        </p:nvSpPr>
        <p:spPr>
          <a:xfrm rot="-5400000">
            <a:off x="6524213" y="3320419"/>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9"/>
          <p:cNvSpPr/>
          <p:nvPr/>
        </p:nvSpPr>
        <p:spPr>
          <a:xfrm rot="-5400000">
            <a:off x="4676243" y="3320204"/>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9"/>
          <p:cNvSpPr/>
          <p:nvPr/>
        </p:nvSpPr>
        <p:spPr>
          <a:xfrm rot="-5400000">
            <a:off x="1944941" y="3320419"/>
            <a:ext cx="182100" cy="475200"/>
          </a:xfrm>
          <a:prstGeom prst="upArrow">
            <a:avLst>
              <a:gd name="adj1" fmla="val 50000"/>
              <a:gd name="adj2" fmla="val 50000"/>
            </a:avLst>
          </a:prstGeom>
          <a:solidFill>
            <a:srgbClr val="98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9"/>
          <p:cNvSpPr txBox="1"/>
          <p:nvPr/>
        </p:nvSpPr>
        <p:spPr>
          <a:xfrm>
            <a:off x="444925" y="1290500"/>
            <a:ext cx="1828800" cy="30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5B0F00"/>
                </a:solidFill>
                <a:latin typeface="Arial"/>
                <a:ea typeface="Arial"/>
                <a:cs typeface="Arial"/>
                <a:sym typeface="Arial"/>
              </a:rPr>
              <a:t>Vision Confusion</a:t>
            </a:r>
            <a:endParaRPr sz="1500" b="1" i="0" u="none" strike="noStrike" cap="none">
              <a:solidFill>
                <a:srgbClr val="5B0F00"/>
              </a:solidFill>
              <a:latin typeface="Arial"/>
              <a:ea typeface="Arial"/>
              <a:cs typeface="Arial"/>
              <a:sym typeface="Arial"/>
            </a:endParaRPr>
          </a:p>
        </p:txBody>
      </p:sp>
      <p:sp>
        <p:nvSpPr>
          <p:cNvPr id="239" name="Google Shape;239;p29"/>
          <p:cNvSpPr txBox="1"/>
          <p:nvPr/>
        </p:nvSpPr>
        <p:spPr>
          <a:xfrm>
            <a:off x="5178525" y="1290500"/>
            <a:ext cx="1828800" cy="30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5B0F00"/>
                </a:solidFill>
                <a:latin typeface="Arial"/>
                <a:ea typeface="Arial"/>
                <a:cs typeface="Arial"/>
                <a:sym typeface="Arial"/>
              </a:rPr>
              <a:t>Class Imbalance</a:t>
            </a:r>
            <a:endParaRPr sz="1500" b="1" i="0" u="none" strike="noStrike" cap="none">
              <a:solidFill>
                <a:srgbClr val="5B0F00"/>
              </a:solidFill>
              <a:latin typeface="Arial"/>
              <a:ea typeface="Arial"/>
              <a:cs typeface="Arial"/>
              <a:sym typeface="Arial"/>
            </a:endParaRPr>
          </a:p>
        </p:txBody>
      </p:sp>
      <p:sp>
        <p:nvSpPr>
          <p:cNvPr id="240" name="Google Shape;240;p29"/>
          <p:cNvSpPr txBox="1"/>
          <p:nvPr/>
        </p:nvSpPr>
        <p:spPr>
          <a:xfrm>
            <a:off x="4731799" y="2891625"/>
            <a:ext cx="2220900" cy="30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5B0F00"/>
                </a:solidFill>
                <a:latin typeface="Arial"/>
                <a:ea typeface="Arial"/>
                <a:cs typeface="Arial"/>
                <a:sym typeface="Arial"/>
              </a:rPr>
              <a:t>Hard Differentiability</a:t>
            </a:r>
            <a:endParaRPr sz="1500" b="1" i="0" u="none" strike="noStrike" cap="none">
              <a:solidFill>
                <a:srgbClr val="5B0F00"/>
              </a:solidFill>
              <a:latin typeface="Arial"/>
              <a:ea typeface="Arial"/>
              <a:cs typeface="Arial"/>
              <a:sym typeface="Arial"/>
            </a:endParaRPr>
          </a:p>
        </p:txBody>
      </p:sp>
      <p:sp>
        <p:nvSpPr>
          <p:cNvPr id="241" name="Google Shape;241;p29"/>
          <p:cNvSpPr txBox="1"/>
          <p:nvPr/>
        </p:nvSpPr>
        <p:spPr>
          <a:xfrm>
            <a:off x="430200" y="665838"/>
            <a:ext cx="8283600" cy="4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C343D"/>
                </a:solidFill>
                <a:latin typeface="Arial"/>
                <a:ea typeface="Arial"/>
                <a:cs typeface="Arial"/>
                <a:sym typeface="Arial"/>
              </a:rPr>
              <a:t>Competition approach: vision confusion - reconstitution</a:t>
            </a:r>
            <a:endParaRPr sz="2000" b="1" i="0" u="none" strike="noStrike" cap="none">
              <a:solidFill>
                <a:srgbClr val="0C343D"/>
              </a:solidFill>
              <a:latin typeface="Arial"/>
              <a:ea typeface="Arial"/>
              <a:cs typeface="Arial"/>
              <a:sym typeface="Arial"/>
            </a:endParaRPr>
          </a:p>
        </p:txBody>
      </p:sp>
      <p:sp>
        <p:nvSpPr>
          <p:cNvPr id="242" name="Google Shape;242;p29"/>
          <p:cNvSpPr txBox="1"/>
          <p:nvPr/>
        </p:nvSpPr>
        <p:spPr>
          <a:xfrm>
            <a:off x="1187550" y="4198325"/>
            <a:ext cx="7159500" cy="4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C343D"/>
                </a:solidFill>
                <a:latin typeface="Arial"/>
                <a:ea typeface="Arial"/>
                <a:cs typeface="Arial"/>
                <a:sym typeface="Arial"/>
              </a:rPr>
              <a:t>The confusion process is instant. The whole computation is dedicated to the vision reconstitution (Time Efficient).</a:t>
            </a:r>
            <a:endParaRPr sz="1400" b="1" i="0" u="none" strike="noStrike" cap="none">
              <a:solidFill>
                <a:srgbClr val="0C343D"/>
              </a:solidFill>
              <a:latin typeface="Arial"/>
              <a:ea typeface="Arial"/>
              <a:cs typeface="Arial"/>
              <a:sym typeface="Arial"/>
            </a:endParaRPr>
          </a:p>
        </p:txBody>
      </p:sp>
      <p:sp>
        <p:nvSpPr>
          <p:cNvPr id="243" name="Google Shape;243;p29"/>
          <p:cNvSpPr/>
          <p:nvPr/>
        </p:nvSpPr>
        <p:spPr>
          <a:xfrm rot="5400000">
            <a:off x="749425" y="4090775"/>
            <a:ext cx="96300" cy="7053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E0666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311700" y="1207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3rd place solution - Seif Eddine Achour</a:t>
            </a:r>
            <a:endParaRPr/>
          </a:p>
        </p:txBody>
      </p:sp>
      <p:pic>
        <p:nvPicPr>
          <p:cNvPr id="249" name="Google Shape;249;p30"/>
          <p:cNvPicPr preferRelativeResize="0"/>
          <p:nvPr/>
        </p:nvPicPr>
        <p:blipFill rotWithShape="1">
          <a:blip r:embed="rId3">
            <a:alphaModFix/>
          </a:blip>
          <a:srcRect/>
          <a:stretch/>
        </p:blipFill>
        <p:spPr>
          <a:xfrm>
            <a:off x="2763463" y="1296889"/>
            <a:ext cx="2582683" cy="1740990"/>
          </a:xfrm>
          <a:prstGeom prst="rect">
            <a:avLst/>
          </a:prstGeom>
          <a:noFill/>
          <a:ln>
            <a:noFill/>
          </a:ln>
        </p:spPr>
      </p:pic>
      <p:pic>
        <p:nvPicPr>
          <p:cNvPr id="250" name="Google Shape;250;p30"/>
          <p:cNvPicPr preferRelativeResize="0"/>
          <p:nvPr/>
        </p:nvPicPr>
        <p:blipFill rotWithShape="1">
          <a:blip r:embed="rId4">
            <a:alphaModFix/>
          </a:blip>
          <a:srcRect/>
          <a:stretch/>
        </p:blipFill>
        <p:spPr>
          <a:xfrm>
            <a:off x="5602311" y="1296889"/>
            <a:ext cx="2643930" cy="1740990"/>
          </a:xfrm>
          <a:prstGeom prst="rect">
            <a:avLst/>
          </a:prstGeom>
          <a:noFill/>
          <a:ln>
            <a:noFill/>
          </a:ln>
        </p:spPr>
      </p:pic>
      <p:sp>
        <p:nvSpPr>
          <p:cNvPr id="251" name="Google Shape;251;p30"/>
          <p:cNvSpPr txBox="1"/>
          <p:nvPr/>
        </p:nvSpPr>
        <p:spPr>
          <a:xfrm>
            <a:off x="712726" y="1790799"/>
            <a:ext cx="1794600" cy="3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45818E"/>
                </a:solidFill>
                <a:latin typeface="Arial"/>
                <a:ea typeface="Arial"/>
                <a:cs typeface="Arial"/>
                <a:sym typeface="Arial"/>
              </a:rPr>
              <a:t>Regression</a:t>
            </a:r>
            <a:endParaRPr sz="2000" b="1" i="0" u="none" strike="noStrike" cap="none">
              <a:solidFill>
                <a:srgbClr val="45818E"/>
              </a:solidFill>
              <a:latin typeface="Arial"/>
              <a:ea typeface="Arial"/>
              <a:cs typeface="Arial"/>
              <a:sym typeface="Arial"/>
            </a:endParaRPr>
          </a:p>
        </p:txBody>
      </p:sp>
      <p:sp>
        <p:nvSpPr>
          <p:cNvPr id="252" name="Google Shape;252;p30"/>
          <p:cNvSpPr txBox="1"/>
          <p:nvPr/>
        </p:nvSpPr>
        <p:spPr>
          <a:xfrm>
            <a:off x="463375" y="615025"/>
            <a:ext cx="6190800" cy="4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C343D"/>
                </a:solidFill>
                <a:latin typeface="Arial"/>
                <a:ea typeface="Arial"/>
                <a:cs typeface="Arial"/>
                <a:sym typeface="Arial"/>
              </a:rPr>
              <a:t>Paper approach: Loss landscape adjuster</a:t>
            </a:r>
            <a:endParaRPr sz="2000" b="1" i="0" u="none" strike="noStrike" cap="none">
              <a:solidFill>
                <a:srgbClr val="0C343D"/>
              </a:solidFill>
              <a:latin typeface="Arial"/>
              <a:ea typeface="Arial"/>
              <a:cs typeface="Arial"/>
              <a:sym typeface="Arial"/>
            </a:endParaRPr>
          </a:p>
        </p:txBody>
      </p:sp>
      <p:sp>
        <p:nvSpPr>
          <p:cNvPr id="253" name="Google Shape;253;p30"/>
          <p:cNvSpPr/>
          <p:nvPr/>
        </p:nvSpPr>
        <p:spPr>
          <a:xfrm rot="5400000">
            <a:off x="776121" y="3490858"/>
            <a:ext cx="183000" cy="4887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E06666"/>
              </a:solidFill>
              <a:latin typeface="Arial"/>
              <a:ea typeface="Arial"/>
              <a:cs typeface="Arial"/>
              <a:sym typeface="Arial"/>
            </a:endParaRPr>
          </a:p>
        </p:txBody>
      </p:sp>
      <p:sp>
        <p:nvSpPr>
          <p:cNvPr id="254" name="Google Shape;254;p30"/>
          <p:cNvSpPr/>
          <p:nvPr/>
        </p:nvSpPr>
        <p:spPr>
          <a:xfrm rot="5400000">
            <a:off x="776121" y="4037836"/>
            <a:ext cx="183000" cy="4887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E06666"/>
              </a:solidFill>
              <a:latin typeface="Arial"/>
              <a:ea typeface="Arial"/>
              <a:cs typeface="Arial"/>
              <a:sym typeface="Arial"/>
            </a:endParaRPr>
          </a:p>
        </p:txBody>
      </p:sp>
      <p:sp>
        <p:nvSpPr>
          <p:cNvPr id="255" name="Google Shape;255;p30"/>
          <p:cNvSpPr txBox="1"/>
          <p:nvPr/>
        </p:nvSpPr>
        <p:spPr>
          <a:xfrm>
            <a:off x="1297431" y="3515918"/>
            <a:ext cx="7303500" cy="43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C343D"/>
                </a:solidFill>
                <a:latin typeface="Arial"/>
                <a:ea typeface="Arial"/>
                <a:cs typeface="Arial"/>
                <a:sym typeface="Arial"/>
              </a:rPr>
              <a:t>The model forgot totally about the unwanted data despite its big size</a:t>
            </a:r>
            <a:endParaRPr sz="1500" b="1" i="0" u="none" strike="noStrike" cap="none">
              <a:solidFill>
                <a:srgbClr val="0C343D"/>
              </a:solidFill>
              <a:latin typeface="Arial"/>
              <a:ea typeface="Arial"/>
              <a:cs typeface="Arial"/>
              <a:sym typeface="Arial"/>
            </a:endParaRPr>
          </a:p>
        </p:txBody>
      </p:sp>
      <p:sp>
        <p:nvSpPr>
          <p:cNvPr id="256" name="Google Shape;256;p30"/>
          <p:cNvSpPr txBox="1"/>
          <p:nvPr/>
        </p:nvSpPr>
        <p:spPr>
          <a:xfrm>
            <a:off x="1297431" y="4036868"/>
            <a:ext cx="7638600" cy="62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C343D"/>
                </a:solidFill>
                <a:latin typeface="Arial"/>
                <a:ea typeface="Arial"/>
                <a:cs typeface="Arial"/>
                <a:sym typeface="Arial"/>
              </a:rPr>
              <a:t>Original r-squared = 0.28   vs   Unlearned r-squared = 0.97!</a:t>
            </a:r>
            <a:endParaRPr sz="1500" b="1" i="0" u="none" strike="noStrike" cap="none">
              <a:solidFill>
                <a:srgbClr val="0C343D"/>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311700" y="1207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3rd place solution - Seif Eddine Achour</a:t>
            </a:r>
            <a:endParaRPr/>
          </a:p>
        </p:txBody>
      </p:sp>
      <p:sp>
        <p:nvSpPr>
          <p:cNvPr id="262" name="Google Shape;262;p31"/>
          <p:cNvSpPr txBox="1"/>
          <p:nvPr/>
        </p:nvSpPr>
        <p:spPr>
          <a:xfrm>
            <a:off x="401412" y="572550"/>
            <a:ext cx="6198300" cy="4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C343D"/>
                </a:solidFill>
                <a:latin typeface="Arial"/>
                <a:ea typeface="Arial"/>
                <a:cs typeface="Arial"/>
                <a:sym typeface="Arial"/>
              </a:rPr>
              <a:t>Paper approach: Loss landscape adjuster</a:t>
            </a:r>
            <a:endParaRPr sz="2000" b="1" i="0" u="none" strike="noStrike" cap="none">
              <a:solidFill>
                <a:srgbClr val="0C343D"/>
              </a:solidFill>
              <a:latin typeface="Arial"/>
              <a:ea typeface="Arial"/>
              <a:cs typeface="Arial"/>
              <a:sym typeface="Arial"/>
            </a:endParaRPr>
          </a:p>
        </p:txBody>
      </p:sp>
      <p:pic>
        <p:nvPicPr>
          <p:cNvPr id="263" name="Google Shape;263;p31"/>
          <p:cNvPicPr preferRelativeResize="0"/>
          <p:nvPr/>
        </p:nvPicPr>
        <p:blipFill rotWithShape="1">
          <a:blip r:embed="rId3">
            <a:alphaModFix/>
          </a:blip>
          <a:srcRect/>
          <a:stretch/>
        </p:blipFill>
        <p:spPr>
          <a:xfrm>
            <a:off x="311713" y="1566325"/>
            <a:ext cx="3096311" cy="1674684"/>
          </a:xfrm>
          <a:prstGeom prst="rect">
            <a:avLst/>
          </a:prstGeom>
          <a:noFill/>
          <a:ln>
            <a:noFill/>
          </a:ln>
        </p:spPr>
      </p:pic>
      <p:pic>
        <p:nvPicPr>
          <p:cNvPr id="264" name="Google Shape;264;p31"/>
          <p:cNvPicPr preferRelativeResize="0"/>
          <p:nvPr/>
        </p:nvPicPr>
        <p:blipFill rotWithShape="1">
          <a:blip r:embed="rId4">
            <a:alphaModFix/>
          </a:blip>
          <a:srcRect/>
          <a:stretch/>
        </p:blipFill>
        <p:spPr>
          <a:xfrm>
            <a:off x="311700" y="3241009"/>
            <a:ext cx="2829412" cy="1674691"/>
          </a:xfrm>
          <a:prstGeom prst="rect">
            <a:avLst/>
          </a:prstGeom>
          <a:noFill/>
          <a:ln>
            <a:noFill/>
          </a:ln>
        </p:spPr>
      </p:pic>
      <p:sp>
        <p:nvSpPr>
          <p:cNvPr id="265" name="Google Shape;265;p31"/>
          <p:cNvSpPr txBox="1"/>
          <p:nvPr/>
        </p:nvSpPr>
        <p:spPr>
          <a:xfrm>
            <a:off x="900134" y="1092099"/>
            <a:ext cx="2069700" cy="39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45818E"/>
                </a:solidFill>
                <a:latin typeface="Arial"/>
                <a:ea typeface="Arial"/>
                <a:cs typeface="Arial"/>
                <a:sym typeface="Arial"/>
              </a:rPr>
              <a:t>Classification</a:t>
            </a:r>
            <a:endParaRPr sz="2000" b="1" i="0" u="none" strike="noStrike" cap="none">
              <a:solidFill>
                <a:srgbClr val="45818E"/>
              </a:solidFill>
              <a:latin typeface="Arial"/>
              <a:ea typeface="Arial"/>
              <a:cs typeface="Arial"/>
              <a:sym typeface="Arial"/>
            </a:endParaRPr>
          </a:p>
        </p:txBody>
      </p:sp>
      <p:sp>
        <p:nvSpPr>
          <p:cNvPr id="266" name="Google Shape;266;p31"/>
          <p:cNvSpPr/>
          <p:nvPr/>
        </p:nvSpPr>
        <p:spPr>
          <a:xfrm rot="5400000">
            <a:off x="3482154" y="2104035"/>
            <a:ext cx="170700" cy="3189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E06666"/>
              </a:solidFill>
              <a:latin typeface="Arial"/>
              <a:ea typeface="Arial"/>
              <a:cs typeface="Arial"/>
              <a:sym typeface="Arial"/>
            </a:endParaRPr>
          </a:p>
        </p:txBody>
      </p:sp>
      <p:sp>
        <p:nvSpPr>
          <p:cNvPr id="267" name="Google Shape;267;p31"/>
          <p:cNvSpPr txBox="1"/>
          <p:nvPr/>
        </p:nvSpPr>
        <p:spPr>
          <a:xfrm>
            <a:off x="3358800" y="1703075"/>
            <a:ext cx="5785200" cy="4089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0C343D"/>
              </a:buClr>
              <a:buSzPts val="1300"/>
              <a:buFont typeface="Arial"/>
              <a:buChar char="●"/>
            </a:pPr>
            <a:r>
              <a:rPr lang="en" sz="1300" b="1" i="0" u="none" strike="noStrike" cap="none">
                <a:solidFill>
                  <a:srgbClr val="0C343D"/>
                </a:solidFill>
                <a:latin typeface="Arial"/>
                <a:ea typeface="Arial"/>
                <a:cs typeface="Arial"/>
                <a:sym typeface="Arial"/>
              </a:rPr>
              <a:t>Good results without considering the Forget Set (1st approach)</a:t>
            </a:r>
            <a:endParaRPr sz="1300" b="1" i="0" u="none" strike="noStrike" cap="none">
              <a:solidFill>
                <a:srgbClr val="0C343D"/>
              </a:solidFill>
              <a:latin typeface="Arial"/>
              <a:ea typeface="Arial"/>
              <a:cs typeface="Arial"/>
              <a:sym typeface="Arial"/>
            </a:endParaRPr>
          </a:p>
        </p:txBody>
      </p:sp>
      <p:sp>
        <p:nvSpPr>
          <p:cNvPr id="268" name="Google Shape;268;p31"/>
          <p:cNvSpPr txBox="1"/>
          <p:nvPr/>
        </p:nvSpPr>
        <p:spPr>
          <a:xfrm>
            <a:off x="3847966" y="2058981"/>
            <a:ext cx="4765500" cy="40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C343D"/>
                </a:solidFill>
                <a:latin typeface="Arial"/>
                <a:ea typeface="Arial"/>
                <a:cs typeface="Arial"/>
                <a:sym typeface="Arial"/>
              </a:rPr>
              <a:t>The proper use of the Forget Set will certainly improve results</a:t>
            </a:r>
            <a:endParaRPr sz="1200" b="1" i="0" u="none" strike="noStrike" cap="none">
              <a:solidFill>
                <a:srgbClr val="0C343D"/>
              </a:solidFill>
              <a:latin typeface="Arial"/>
              <a:ea typeface="Arial"/>
              <a:cs typeface="Arial"/>
              <a:sym typeface="Arial"/>
            </a:endParaRPr>
          </a:p>
        </p:txBody>
      </p:sp>
      <p:sp>
        <p:nvSpPr>
          <p:cNvPr id="269" name="Google Shape;269;p31"/>
          <p:cNvSpPr/>
          <p:nvPr/>
        </p:nvSpPr>
        <p:spPr>
          <a:xfrm rot="5400000">
            <a:off x="3482156" y="3428590"/>
            <a:ext cx="170700" cy="3189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E06666"/>
              </a:solidFill>
              <a:latin typeface="Arial"/>
              <a:ea typeface="Arial"/>
              <a:cs typeface="Arial"/>
              <a:sym typeface="Arial"/>
            </a:endParaRPr>
          </a:p>
        </p:txBody>
      </p:sp>
      <p:sp>
        <p:nvSpPr>
          <p:cNvPr id="270" name="Google Shape;270;p31"/>
          <p:cNvSpPr/>
          <p:nvPr/>
        </p:nvSpPr>
        <p:spPr>
          <a:xfrm rot="5400000">
            <a:off x="3482156" y="3789305"/>
            <a:ext cx="170700" cy="318900"/>
          </a:xfrm>
          <a:prstGeom prst="upArrow">
            <a:avLst>
              <a:gd name="adj1" fmla="val 50000"/>
              <a:gd name="adj2" fmla="val 50000"/>
            </a:avLst>
          </a:prstGeom>
          <a:solidFill>
            <a:srgbClr val="EA999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E06666"/>
              </a:solidFill>
              <a:latin typeface="Arial"/>
              <a:ea typeface="Arial"/>
              <a:cs typeface="Arial"/>
              <a:sym typeface="Arial"/>
            </a:endParaRPr>
          </a:p>
        </p:txBody>
      </p:sp>
      <p:sp>
        <p:nvSpPr>
          <p:cNvPr id="271" name="Google Shape;271;p31"/>
          <p:cNvSpPr txBox="1"/>
          <p:nvPr/>
        </p:nvSpPr>
        <p:spPr>
          <a:xfrm>
            <a:off x="3847975" y="3383550"/>
            <a:ext cx="5174100" cy="40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C343D"/>
                </a:solidFill>
                <a:latin typeface="Arial"/>
                <a:ea typeface="Arial"/>
                <a:cs typeface="Arial"/>
                <a:sym typeface="Arial"/>
              </a:rPr>
              <a:t>-1% accuracy on Retain Set lead to -24% of accuracy on Forget Set</a:t>
            </a:r>
            <a:endParaRPr sz="1200" b="1" i="0" u="none" strike="noStrike" cap="none">
              <a:solidFill>
                <a:srgbClr val="0C343D"/>
              </a:solidFill>
              <a:latin typeface="Arial"/>
              <a:ea typeface="Arial"/>
              <a:cs typeface="Arial"/>
              <a:sym typeface="Arial"/>
            </a:endParaRPr>
          </a:p>
        </p:txBody>
      </p:sp>
      <p:sp>
        <p:nvSpPr>
          <p:cNvPr id="272" name="Google Shape;272;p31"/>
          <p:cNvSpPr txBox="1"/>
          <p:nvPr/>
        </p:nvSpPr>
        <p:spPr>
          <a:xfrm>
            <a:off x="3358793" y="3019087"/>
            <a:ext cx="4765500" cy="4089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rgbClr val="0C343D"/>
              </a:buClr>
              <a:buSzPts val="1300"/>
              <a:buFont typeface="Arial"/>
              <a:buChar char="●"/>
            </a:pPr>
            <a:r>
              <a:rPr lang="en" sz="1300" b="1" i="0" u="none" strike="noStrike" cap="none">
                <a:solidFill>
                  <a:srgbClr val="0C343D"/>
                </a:solidFill>
                <a:latin typeface="Arial"/>
                <a:ea typeface="Arial"/>
                <a:cs typeface="Arial"/>
                <a:sym typeface="Arial"/>
              </a:rPr>
              <a:t>The retrained model is not always the ideal one</a:t>
            </a:r>
            <a:endParaRPr sz="1300" b="1" i="0" u="none" strike="noStrike" cap="none">
              <a:solidFill>
                <a:srgbClr val="0C343D"/>
              </a:solidFill>
              <a:latin typeface="Arial"/>
              <a:ea typeface="Arial"/>
              <a:cs typeface="Arial"/>
              <a:sym typeface="Arial"/>
            </a:endParaRPr>
          </a:p>
        </p:txBody>
      </p:sp>
      <p:sp>
        <p:nvSpPr>
          <p:cNvPr id="273" name="Google Shape;273;p31"/>
          <p:cNvSpPr txBox="1"/>
          <p:nvPr/>
        </p:nvSpPr>
        <p:spPr>
          <a:xfrm>
            <a:off x="3847968" y="3719994"/>
            <a:ext cx="4984200" cy="58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C343D"/>
                </a:solidFill>
                <a:latin typeface="Arial"/>
                <a:ea typeface="Arial"/>
                <a:cs typeface="Arial"/>
                <a:sym typeface="Arial"/>
              </a:rPr>
              <a:t>The metric which check the similitude between the unlearned and retrained model is not that representative for the unlearning performance</a:t>
            </a:r>
            <a:endParaRPr sz="1200" b="1" i="0" u="none" strike="noStrike" cap="none">
              <a:solidFill>
                <a:srgbClr val="0C343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Top submissions</a:t>
            </a:r>
            <a:endParaRPr/>
          </a:p>
        </p:txBody>
      </p:sp>
      <p:pic>
        <p:nvPicPr>
          <p:cNvPr id="64" name="Google Shape;64;p14"/>
          <p:cNvPicPr preferRelativeResize="0"/>
          <p:nvPr/>
        </p:nvPicPr>
        <p:blipFill rotWithShape="1">
          <a:blip r:embed="rId3">
            <a:alphaModFix/>
          </a:blip>
          <a:srcRect r="30211"/>
          <a:stretch/>
        </p:blipFill>
        <p:spPr>
          <a:xfrm>
            <a:off x="1920000" y="1131525"/>
            <a:ext cx="4345101" cy="3379601"/>
          </a:xfrm>
          <a:prstGeom prst="rect">
            <a:avLst/>
          </a:prstGeom>
          <a:noFill/>
          <a:ln>
            <a:noFill/>
          </a:ln>
        </p:spPr>
      </p:pic>
      <p:cxnSp>
        <p:nvCxnSpPr>
          <p:cNvPr id="65" name="Google Shape;65;p14"/>
          <p:cNvCxnSpPr/>
          <p:nvPr/>
        </p:nvCxnSpPr>
        <p:spPr>
          <a:xfrm rot="10800000">
            <a:off x="1556125" y="1894675"/>
            <a:ext cx="39000" cy="2448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2nd place solution - [kookmin Univ] LD&amp;BGW&amp;KJH</a:t>
            </a:r>
            <a:endParaRPr/>
          </a:p>
        </p:txBody>
      </p:sp>
      <p:sp>
        <p:nvSpPr>
          <p:cNvPr id="279" name="Google Shape;279;p32"/>
          <p:cNvSpPr txBox="1"/>
          <p:nvPr/>
        </p:nvSpPr>
        <p:spPr>
          <a:xfrm>
            <a:off x="382050" y="1057025"/>
            <a:ext cx="84504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202124"/>
                </a:solidFill>
                <a:latin typeface="Arial"/>
                <a:ea typeface="Arial"/>
                <a:cs typeface="Arial"/>
                <a:sym typeface="Arial"/>
              </a:rPr>
              <a:t>Gradient-based re-initialization method</a:t>
            </a:r>
            <a:endParaRPr sz="1100" b="1" i="0" u="none" strike="noStrike" cap="none">
              <a:solidFill>
                <a:srgbClr val="20212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Arial"/>
                <a:ea typeface="Arial"/>
                <a:cs typeface="Arial"/>
                <a:sym typeface="Arial"/>
              </a:rPr>
              <a:t>We assumed that if the gradients of the weights in the model, specifically in the retain set and forget set, are similar, it becomes challenging to forget information from the forget set during the retraining of the retain set.</a:t>
            </a: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proposed gradient-based re-initialization method for unlearning consists of three main steps:</a:t>
            </a:r>
            <a:endParaRPr sz="1100" b="0" i="0" u="none" strike="noStrike" cap="none">
              <a:solidFill>
                <a:srgbClr val="3C40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br>
              <a:rPr lang="en" sz="1100" b="0" i="0" u="none" strike="noStrike" cap="none">
                <a:solidFill>
                  <a:srgbClr val="3C4043"/>
                </a:solidFill>
                <a:latin typeface="Arial"/>
                <a:ea typeface="Arial"/>
                <a:cs typeface="Arial"/>
                <a:sym typeface="Arial"/>
              </a:rPr>
            </a:br>
            <a:r>
              <a:rPr lang="en" sz="1100" b="0" i="0" u="none" strike="noStrike" cap="none">
                <a:solidFill>
                  <a:srgbClr val="3C4043"/>
                </a:solidFill>
                <a:latin typeface="Arial"/>
                <a:ea typeface="Arial"/>
                <a:cs typeface="Arial"/>
                <a:sym typeface="Arial"/>
              </a:rPr>
              <a:t>1. </a:t>
            </a:r>
            <a:r>
              <a:rPr lang="en" sz="1100" b="1" i="0" u="none" strike="noStrike" cap="none">
                <a:solidFill>
                  <a:srgbClr val="3C4043"/>
                </a:solidFill>
                <a:latin typeface="Arial"/>
                <a:ea typeface="Arial"/>
                <a:cs typeface="Arial"/>
                <a:sym typeface="Arial"/>
              </a:rPr>
              <a:t>Gradient Collection</a:t>
            </a:r>
            <a:r>
              <a:rPr lang="en" sz="1100" b="0" i="0" u="none" strike="noStrike" cap="none">
                <a:solidFill>
                  <a:srgbClr val="3C4043"/>
                </a:solidFill>
                <a:latin typeface="Arial"/>
                <a:ea typeface="Arial"/>
                <a:cs typeface="Arial"/>
                <a:sym typeface="Arial"/>
              </a:rPr>
              <a:t>:</a:t>
            </a:r>
            <a:endParaRPr sz="1100" b="0" i="0" u="none" strike="noStrike" cap="none">
              <a:solidFill>
                <a:srgbClr val="3C4043"/>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Gradient information is collected from the forget set and the retain set. </a:t>
            </a:r>
            <a:endParaRPr sz="1100" b="0" i="0" u="none" strike="noStrike" cap="none">
              <a:solidFill>
                <a:srgbClr val="3C4043"/>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2. </a:t>
            </a:r>
            <a:r>
              <a:rPr lang="en" sz="1100" b="1" i="0" u="none" strike="noStrike" cap="none">
                <a:solidFill>
                  <a:srgbClr val="3C4043"/>
                </a:solidFill>
                <a:latin typeface="Arial"/>
                <a:ea typeface="Arial"/>
                <a:cs typeface="Arial"/>
                <a:sym typeface="Arial"/>
              </a:rPr>
              <a:t>Weight initialization</a:t>
            </a:r>
            <a:r>
              <a:rPr lang="en" sz="1100" b="0" i="0" u="none" strike="noStrike" cap="none">
                <a:solidFill>
                  <a:srgbClr val="3C4043"/>
                </a:solidFill>
                <a:latin typeface="Arial"/>
                <a:ea typeface="Arial"/>
                <a:cs typeface="Arial"/>
                <a:sym typeface="Arial"/>
              </a:rPr>
              <a:t>:</a:t>
            </a:r>
            <a:endParaRPr sz="1100" b="0" i="0" u="none" strike="noStrike" cap="none">
              <a:solidFill>
                <a:srgbClr val="3C4043"/>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Based on the gradient information collected in the first step, a percentage of the convolution filter weights are re-initialized. </a:t>
            </a:r>
            <a:endParaRPr sz="1100" b="0" i="0" u="none" strike="noStrike" cap="none">
              <a:solidFill>
                <a:srgbClr val="3C4043"/>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3. </a:t>
            </a:r>
            <a:r>
              <a:rPr lang="en" sz="1100" b="1" i="0" u="none" strike="noStrike" cap="none">
                <a:solidFill>
                  <a:srgbClr val="3C4043"/>
                </a:solidFill>
                <a:latin typeface="Arial"/>
                <a:ea typeface="Arial"/>
                <a:cs typeface="Arial"/>
                <a:sym typeface="Arial"/>
              </a:rPr>
              <a:t>Retraining</a:t>
            </a:r>
            <a:r>
              <a:rPr lang="en" sz="1100" b="0" i="0" u="none" strike="noStrike" cap="none">
                <a:solidFill>
                  <a:srgbClr val="3C4043"/>
                </a:solidFill>
                <a:latin typeface="Arial"/>
                <a:ea typeface="Arial"/>
                <a:cs typeface="Arial"/>
                <a:sym typeface="Arial"/>
              </a:rPr>
              <a:t>:</a:t>
            </a:r>
            <a:endParaRPr sz="1100" b="0" i="0" u="none" strike="noStrike" cap="none">
              <a:solidFill>
                <a:srgbClr val="3C4043"/>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latin typeface="Arial"/>
                <a:ea typeface="Arial"/>
                <a:cs typeface="Arial"/>
                <a:sym typeface="Arial"/>
              </a:rPr>
              <a:t>The model is retrained with the retain set. The learning rate for the Uninitialized weights uses 1/10 of the base learning rates.</a:t>
            </a:r>
            <a:endParaRPr sz="1100" b="0" i="0" u="none" strike="noStrike" cap="none">
              <a:solidFill>
                <a:srgbClr val="3C4043"/>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ts val="1100"/>
              <a:buFont typeface="Arial"/>
              <a:buNone/>
            </a:pPr>
            <a:r>
              <a:rPr lang="en"/>
              <a:t>2nd place solution - [kookmin Univ] LD&amp;BGW&amp;KJH</a:t>
            </a:r>
            <a:endParaRPr/>
          </a:p>
        </p:txBody>
      </p:sp>
      <p:sp>
        <p:nvSpPr>
          <p:cNvPr id="285" name="Google Shape;285;p33"/>
          <p:cNvSpPr txBox="1"/>
          <p:nvPr/>
        </p:nvSpPr>
        <p:spPr>
          <a:xfrm>
            <a:off x="382050" y="1057025"/>
            <a:ext cx="3675900" cy="21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Arial"/>
                <a:ea typeface="Arial"/>
                <a:cs typeface="Arial"/>
                <a:sym typeface="Arial"/>
              </a:rPr>
              <a:t>1. Gradient Collection</a:t>
            </a:r>
            <a:r>
              <a:rPr lang="en"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286" name="Google Shape;286;p33"/>
          <p:cNvSpPr txBox="1"/>
          <p:nvPr/>
        </p:nvSpPr>
        <p:spPr>
          <a:xfrm>
            <a:off x="421200" y="3228725"/>
            <a:ext cx="4970700" cy="153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Arial"/>
                <a:ea typeface="Arial"/>
                <a:cs typeface="Arial"/>
                <a:sym typeface="Arial"/>
              </a:rPr>
              <a:t>2. Weight initialization </a:t>
            </a:r>
            <a:endParaRPr sz="1800" b="0" i="0" u="none" strike="noStrike" cap="none">
              <a:solidFill>
                <a:schemeClr val="dk2"/>
              </a:solidFill>
              <a:latin typeface="Arial"/>
              <a:ea typeface="Arial"/>
              <a:cs typeface="Arial"/>
              <a:sym typeface="Arial"/>
            </a:endParaRPr>
          </a:p>
        </p:txBody>
      </p:sp>
      <p:pic>
        <p:nvPicPr>
          <p:cNvPr id="287" name="Google Shape;287;p33"/>
          <p:cNvPicPr preferRelativeResize="0"/>
          <p:nvPr/>
        </p:nvPicPr>
        <p:blipFill rotWithShape="1">
          <a:blip r:embed="rId3">
            <a:alphaModFix/>
          </a:blip>
          <a:srcRect/>
          <a:stretch/>
        </p:blipFill>
        <p:spPr>
          <a:xfrm>
            <a:off x="755750" y="3598376"/>
            <a:ext cx="4452823" cy="1167549"/>
          </a:xfrm>
          <a:prstGeom prst="rect">
            <a:avLst/>
          </a:prstGeom>
          <a:noFill/>
          <a:ln>
            <a:noFill/>
          </a:ln>
        </p:spPr>
      </p:pic>
      <p:sp>
        <p:nvSpPr>
          <p:cNvPr id="288" name="Google Shape;288;p33"/>
          <p:cNvSpPr txBox="1"/>
          <p:nvPr/>
        </p:nvSpPr>
        <p:spPr>
          <a:xfrm>
            <a:off x="4691100" y="1598663"/>
            <a:ext cx="4452900" cy="16047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Collect gradients of forget set using gradient ascent</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Collect gradients of retain set using gradient descent</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Random sampling was used from the retain set to match the number of samples in the forget set </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In short, this is simply subtracting forget set’s gradient from the retain set’s gradient</a:t>
            </a:r>
            <a:endParaRPr sz="1100" b="0" i="0" u="none" strike="noStrike" cap="none">
              <a:solidFill>
                <a:schemeClr val="dk2"/>
              </a:solidFill>
              <a:latin typeface="Arial"/>
              <a:ea typeface="Arial"/>
              <a:cs typeface="Arial"/>
              <a:sym typeface="Arial"/>
            </a:endParaRPr>
          </a:p>
        </p:txBody>
      </p:sp>
      <p:sp>
        <p:nvSpPr>
          <p:cNvPr id="289" name="Google Shape;289;p33"/>
          <p:cNvSpPr txBox="1"/>
          <p:nvPr/>
        </p:nvSpPr>
        <p:spPr>
          <a:xfrm>
            <a:off x="4823550" y="3457950"/>
            <a:ext cx="4320600" cy="14484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Based on the gradient information a percentage of the convolution filter weights are re-initialized</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Our best method re-initialized 30% of convolution filter weights</a:t>
            </a:r>
            <a:endParaRPr sz="1100" b="0" i="0" u="none" strike="noStrike" cap="none">
              <a:solidFill>
                <a:schemeClr val="dk2"/>
              </a:solidFill>
              <a:latin typeface="Arial"/>
              <a:ea typeface="Arial"/>
              <a:cs typeface="Arial"/>
              <a:sym typeface="Arial"/>
            </a:endParaRPr>
          </a:p>
        </p:txBody>
      </p:sp>
      <p:pic>
        <p:nvPicPr>
          <p:cNvPr id="290" name="Google Shape;290;p33"/>
          <p:cNvPicPr preferRelativeResize="0"/>
          <p:nvPr/>
        </p:nvPicPr>
        <p:blipFill rotWithShape="1">
          <a:blip r:embed="rId4">
            <a:alphaModFix/>
          </a:blip>
          <a:srcRect/>
          <a:stretch/>
        </p:blipFill>
        <p:spPr>
          <a:xfrm>
            <a:off x="855125" y="1521938"/>
            <a:ext cx="3327399" cy="175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2nd place solution - [kookmin Univ] LD&amp;BGW&amp;KJH</a:t>
            </a:r>
            <a:endParaRPr/>
          </a:p>
        </p:txBody>
      </p:sp>
      <p:sp>
        <p:nvSpPr>
          <p:cNvPr id="296" name="Google Shape;296;p34"/>
          <p:cNvSpPr txBox="1"/>
          <p:nvPr/>
        </p:nvSpPr>
        <p:spPr>
          <a:xfrm>
            <a:off x="382050" y="1057025"/>
            <a:ext cx="3675900" cy="21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Arial"/>
                <a:ea typeface="Arial"/>
                <a:cs typeface="Arial"/>
                <a:sym typeface="Arial"/>
              </a:rPr>
              <a:t>3. Retraining</a:t>
            </a:r>
            <a:endParaRPr sz="1800" b="0" i="0" u="none" strike="noStrike" cap="none">
              <a:solidFill>
                <a:schemeClr val="dk2"/>
              </a:solidFill>
              <a:latin typeface="Arial"/>
              <a:ea typeface="Arial"/>
              <a:cs typeface="Arial"/>
              <a:sym typeface="Arial"/>
            </a:endParaRPr>
          </a:p>
        </p:txBody>
      </p:sp>
      <p:pic>
        <p:nvPicPr>
          <p:cNvPr id="297" name="Google Shape;297;p34"/>
          <p:cNvPicPr preferRelativeResize="0"/>
          <p:nvPr/>
        </p:nvPicPr>
        <p:blipFill rotWithShape="1">
          <a:blip r:embed="rId3">
            <a:alphaModFix/>
          </a:blip>
          <a:srcRect/>
          <a:stretch/>
        </p:blipFill>
        <p:spPr>
          <a:xfrm>
            <a:off x="519800" y="1417500"/>
            <a:ext cx="5225405" cy="1609976"/>
          </a:xfrm>
          <a:prstGeom prst="rect">
            <a:avLst/>
          </a:prstGeom>
          <a:noFill/>
          <a:ln>
            <a:noFill/>
          </a:ln>
        </p:spPr>
      </p:pic>
      <p:sp>
        <p:nvSpPr>
          <p:cNvPr id="298" name="Google Shape;298;p34"/>
          <p:cNvSpPr txBox="1"/>
          <p:nvPr/>
        </p:nvSpPr>
        <p:spPr>
          <a:xfrm>
            <a:off x="519800" y="3111500"/>
            <a:ext cx="8312400" cy="16047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Re-initialized Model is trained using the retain set</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Learning rate for the uninitialized weights uses 1/10 of the base learning rates (accomplished by scaling the gradient of uninitialized weight)</a:t>
            </a:r>
            <a:endParaRPr sz="1100" b="0" i="0" u="none" strike="noStrike" cap="none">
              <a:solidFill>
                <a:schemeClr val="dk2"/>
              </a:solidFill>
              <a:latin typeface="Arial"/>
              <a:ea typeface="Arial"/>
              <a:cs typeface="Arial"/>
              <a:sym typeface="Arial"/>
            </a:endParaRPr>
          </a:p>
          <a:p>
            <a:pPr marL="457200" marR="0" lvl="0"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Used a linear decay learning rate scheduler with a few warmup epoch</a:t>
            </a:r>
            <a:endParaRPr sz="1100" b="0" i="0" u="none" strike="noStrike" cap="none">
              <a:solidFill>
                <a:schemeClr val="dk2"/>
              </a:solidFill>
              <a:latin typeface="Arial"/>
              <a:ea typeface="Arial"/>
              <a:cs typeface="Arial"/>
              <a:sym typeface="Arial"/>
            </a:endParaRPr>
          </a:p>
          <a:p>
            <a:pPr marL="914400" marR="0" lvl="1"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Consistently produces better results than other learning rate schedulers</a:t>
            </a:r>
            <a:endParaRPr sz="1100" b="0" i="0" u="none" strike="noStrike" cap="none">
              <a:solidFill>
                <a:schemeClr val="dk2"/>
              </a:solidFill>
              <a:latin typeface="Arial"/>
              <a:ea typeface="Arial"/>
              <a:cs typeface="Arial"/>
              <a:sym typeface="Arial"/>
            </a:endParaRPr>
          </a:p>
          <a:p>
            <a:pPr marL="914400" marR="0" lvl="1" indent="-298450" algn="l" rtl="0">
              <a:lnSpc>
                <a:spcPct val="100000"/>
              </a:lnSpc>
              <a:spcBef>
                <a:spcPts val="1000"/>
              </a:spcBef>
              <a:spcAft>
                <a:spcPts val="0"/>
              </a:spcAft>
              <a:buClr>
                <a:schemeClr val="dk2"/>
              </a:buClr>
              <a:buSzPts val="1100"/>
              <a:buFont typeface="Arial"/>
              <a:buChar char="○"/>
            </a:pPr>
            <a:r>
              <a:rPr lang="en" sz="1100" b="0" i="0" u="none" strike="noStrike" cap="none">
                <a:solidFill>
                  <a:schemeClr val="dk2"/>
                </a:solidFill>
                <a:latin typeface="Arial"/>
                <a:ea typeface="Arial"/>
                <a:cs typeface="Arial"/>
                <a:sym typeface="Arial"/>
              </a:rPr>
              <a:t>Used warmup epoch of 3</a:t>
            </a:r>
            <a:br>
              <a:rPr lang="en" sz="1100" b="0" i="0" u="none" strike="noStrike" cap="none">
                <a:solidFill>
                  <a:schemeClr val="dk2"/>
                </a:solidFill>
                <a:latin typeface="Arial"/>
                <a:ea typeface="Arial"/>
                <a:cs typeface="Arial"/>
                <a:sym typeface="Arial"/>
              </a:rPr>
            </a:br>
            <a:r>
              <a:rPr lang="en" sz="1100" b="0" i="0" u="none" strike="noStrike" cap="none">
                <a:solidFill>
                  <a:schemeClr val="dk2"/>
                </a:solidFill>
                <a:latin typeface="Arial"/>
                <a:ea typeface="Arial"/>
                <a:cs typeface="Arial"/>
                <a:sym typeface="Arial"/>
              </a:rPr>
              <a:t>(0.00033 to 0.001 in the first 3 epochs, and then linearly decreases from 0.001 to 0.00033 in the last 2 epochs)</a:t>
            </a:r>
            <a:endParaRPr sz="1100" b="0" i="0" u="none" strike="noStrike" cap="non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1st place solution - fanchuan</a:t>
            </a:r>
            <a:endParaRPr/>
          </a:p>
        </p:txBody>
      </p:sp>
      <p:sp>
        <p:nvSpPr>
          <p:cNvPr id="304" name="Google Shape;304;p35"/>
          <p:cNvSpPr txBox="1"/>
          <p:nvPr/>
        </p:nvSpPr>
        <p:spPr>
          <a:xfrm>
            <a:off x="382050" y="1057025"/>
            <a:ext cx="72465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Arial"/>
              <a:ea typeface="Arial"/>
              <a:cs typeface="Arial"/>
              <a:sym typeface="Arial"/>
            </a:endParaRPr>
          </a:p>
          <a:p>
            <a:pPr marL="457200" marR="0" lvl="0" indent="-342900" algn="l" rtl="0">
              <a:lnSpc>
                <a:spcPct val="100000"/>
              </a:lnSpc>
              <a:spcBef>
                <a:spcPts val="0"/>
              </a:spcBef>
              <a:spcAft>
                <a:spcPts val="0"/>
              </a:spcAft>
              <a:buClr>
                <a:schemeClr val="dk2"/>
              </a:buClr>
              <a:buSzPts val="1800"/>
              <a:buFont typeface="Arial"/>
              <a:buAutoNum type="arabicPeriod"/>
            </a:pPr>
            <a:r>
              <a:rPr lang="en" sz="1800" b="1" i="0" u="none" strike="noStrike" cap="none">
                <a:solidFill>
                  <a:schemeClr val="accent1"/>
                </a:solidFill>
                <a:latin typeface="Arial"/>
                <a:ea typeface="Arial"/>
                <a:cs typeface="Arial"/>
                <a:sym typeface="Arial"/>
              </a:rPr>
              <a:t>Forget phase</a:t>
            </a:r>
            <a:r>
              <a:rPr lang="en" sz="1800" b="0" i="0" u="none" strike="noStrike" cap="none">
                <a:solidFill>
                  <a:schemeClr val="dk2"/>
                </a:solidFill>
                <a:latin typeface="Arial"/>
                <a:ea typeface="Arial"/>
                <a:cs typeface="Arial"/>
                <a:sym typeface="Arial"/>
              </a:rPr>
              <a:t>: minimize KL-divergence between output logits and a uniform pseudo label on forget set.</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2"/>
              </a:solidFill>
              <a:latin typeface="Arial"/>
              <a:ea typeface="Arial"/>
              <a:cs typeface="Arial"/>
              <a:sym typeface="Arial"/>
            </a:endParaRPr>
          </a:p>
          <a:p>
            <a:pPr marL="457200" marR="0" lvl="0" indent="-342900" algn="l" rtl="0">
              <a:lnSpc>
                <a:spcPct val="100000"/>
              </a:lnSpc>
              <a:spcBef>
                <a:spcPts val="0"/>
              </a:spcBef>
              <a:spcAft>
                <a:spcPts val="0"/>
              </a:spcAft>
              <a:buClr>
                <a:schemeClr val="dk2"/>
              </a:buClr>
              <a:buSzPts val="1800"/>
              <a:buFont typeface="Arial"/>
              <a:buAutoNum type="arabicPeriod"/>
            </a:pPr>
            <a:r>
              <a:rPr lang="en" sz="1800" b="1" i="0" u="none" strike="noStrike" cap="none">
                <a:solidFill>
                  <a:schemeClr val="accent1"/>
                </a:solidFill>
                <a:latin typeface="Arial"/>
                <a:ea typeface="Arial"/>
                <a:cs typeface="Arial"/>
                <a:sym typeface="Arial"/>
              </a:rPr>
              <a:t>Adversarial fine-tuning phase</a:t>
            </a:r>
            <a:r>
              <a:rPr lang="en" sz="1800" b="0" i="0" u="none" strike="noStrike" cap="none">
                <a:solidFill>
                  <a:schemeClr val="dk2"/>
                </a:solidFill>
                <a:latin typeface="Arial"/>
                <a:ea typeface="Arial"/>
                <a:cs typeface="Arial"/>
                <a:sym typeface="Arial"/>
              </a:rPr>
              <a:t>. Alternate between </a:t>
            </a:r>
            <a:r>
              <a:rPr lang="en" sz="1800" b="0" i="0" u="none" strike="noStrike" cap="none">
                <a:solidFill>
                  <a:srgbClr val="980000"/>
                </a:solidFill>
                <a:latin typeface="Arial"/>
                <a:ea typeface="Arial"/>
                <a:cs typeface="Arial"/>
                <a:sym typeface="Arial"/>
              </a:rPr>
              <a:t>"forget"</a:t>
            </a:r>
            <a:r>
              <a:rPr lang="en" sz="1800" b="0" i="0" u="none" strike="noStrike" cap="none">
                <a:solidFill>
                  <a:schemeClr val="dk2"/>
                </a:solidFill>
                <a:latin typeface="Arial"/>
                <a:ea typeface="Arial"/>
                <a:cs typeface="Arial"/>
                <a:sym typeface="Arial"/>
              </a:rPr>
              <a:t> and </a:t>
            </a:r>
            <a:r>
              <a:rPr lang="en" sz="1800" b="0" i="0" u="none" strike="noStrike" cap="none">
                <a:solidFill>
                  <a:srgbClr val="9900FF"/>
                </a:solidFill>
                <a:latin typeface="Arial"/>
                <a:ea typeface="Arial"/>
                <a:cs typeface="Arial"/>
                <a:sym typeface="Arial"/>
              </a:rPr>
              <a:t>"retain</a:t>
            </a:r>
            <a:r>
              <a:rPr lang="en" sz="1800" b="0" i="0" u="none" strike="noStrike" cap="none">
                <a:solidFill>
                  <a:schemeClr val="dk2"/>
                </a:solidFill>
                <a:latin typeface="Arial"/>
                <a:ea typeface="Arial"/>
                <a:cs typeface="Arial"/>
                <a:sym typeface="Arial"/>
              </a:rPr>
              <a:t>" rounds: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980000"/>
                </a:solidFill>
                <a:latin typeface="Arial"/>
                <a:ea typeface="Arial"/>
                <a:cs typeface="Arial"/>
                <a:sym typeface="Arial"/>
              </a:rPr>
              <a:t>Forget round</a:t>
            </a:r>
            <a:r>
              <a:rPr lang="en" sz="1800" b="0" i="0" u="none" strike="noStrike" cap="none">
                <a:solidFill>
                  <a:schemeClr val="dk2"/>
                </a:solidFill>
                <a:latin typeface="Arial"/>
                <a:ea typeface="Arial"/>
                <a:cs typeface="Arial"/>
                <a:sym typeface="Arial"/>
              </a:rPr>
              <a:t>: Maximize dissimilarity</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between logits of forget and retain set</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9900FF"/>
                </a:solidFill>
                <a:latin typeface="Arial"/>
                <a:ea typeface="Arial"/>
                <a:cs typeface="Arial"/>
                <a:sym typeface="Arial"/>
              </a:rPr>
              <a:t>Retain</a:t>
            </a:r>
            <a:r>
              <a:rPr lang="en" sz="1800" b="0" i="0" u="none" strike="noStrike" cap="none">
                <a:solidFill>
                  <a:schemeClr val="dk2"/>
                </a:solidFill>
                <a:latin typeface="Arial"/>
                <a:ea typeface="Arial"/>
                <a:cs typeface="Arial"/>
                <a:sym typeface="Arial"/>
              </a:rPr>
              <a:t>: original loss (cross entropy) on retain set.</a:t>
            </a:r>
            <a:endParaRPr sz="1800" b="0" i="0" u="none" strike="noStrike" cap="none">
              <a:solidFill>
                <a:schemeClr val="dk2"/>
              </a:solidFill>
              <a:latin typeface="Arial"/>
              <a:ea typeface="Arial"/>
              <a:cs typeface="Arial"/>
              <a:sym typeface="Arial"/>
            </a:endParaRPr>
          </a:p>
        </p:txBody>
      </p:sp>
      <p:pic>
        <p:nvPicPr>
          <p:cNvPr id="305" name="Google Shape;305;p35"/>
          <p:cNvPicPr preferRelativeResize="0"/>
          <p:nvPr/>
        </p:nvPicPr>
        <p:blipFill rotWithShape="1">
          <a:blip r:embed="rId3">
            <a:alphaModFix/>
          </a:blip>
          <a:srcRect l="9984" r="17718"/>
          <a:stretch/>
        </p:blipFill>
        <p:spPr>
          <a:xfrm>
            <a:off x="4572000" y="2841750"/>
            <a:ext cx="3127025" cy="1097900"/>
          </a:xfrm>
          <a:prstGeom prst="rect">
            <a:avLst/>
          </a:prstGeom>
          <a:noFill/>
          <a:ln>
            <a:noFill/>
          </a:ln>
        </p:spPr>
      </p:pic>
      <p:sp>
        <p:nvSpPr>
          <p:cNvPr id="306" name="Google Shape;306;p35"/>
          <p:cNvSpPr txBox="1"/>
          <p:nvPr/>
        </p:nvSpPr>
        <p:spPr>
          <a:xfrm>
            <a:off x="453275" y="4381725"/>
            <a:ext cx="7302900" cy="51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dirty="0">
                <a:solidFill>
                  <a:schemeClr val="dk2"/>
                </a:solidFill>
                <a:latin typeface="Arial"/>
                <a:ea typeface="Arial"/>
                <a:cs typeface="Arial"/>
                <a:sym typeface="Arial"/>
              </a:rPr>
              <a:t>Trick</a:t>
            </a:r>
            <a:r>
              <a:rPr lang="en" sz="1800" b="0" i="0" u="none" strike="noStrike" cap="none" dirty="0">
                <a:solidFill>
                  <a:schemeClr val="dk2"/>
                </a:solidFill>
                <a:latin typeface="Arial"/>
                <a:ea typeface="Arial"/>
                <a:cs typeface="Arial"/>
                <a:sym typeface="Arial"/>
              </a:rPr>
              <a:t>:</a:t>
            </a:r>
            <a:r>
              <a:rPr lang="en" sz="1400" b="0" i="0" u="none" strike="noStrike" cap="none" dirty="0">
                <a:solidFill>
                  <a:schemeClr val="dk2"/>
                </a:solidFill>
                <a:latin typeface="Arial"/>
                <a:ea typeface="Arial"/>
                <a:cs typeface="Arial"/>
                <a:sym typeface="Arial"/>
              </a:rPr>
              <a:t> Increase batch size from 64 to 256 to be able to perform more epochs (6 -&gt; 8)</a:t>
            </a:r>
            <a:endParaRPr sz="1400" b="0" i="0" u="none" strike="noStrike" cap="none" dirty="0">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8th place solution - Team Forget</a:t>
            </a:r>
            <a:endParaRPr/>
          </a:p>
        </p:txBody>
      </p:sp>
      <p:sp>
        <p:nvSpPr>
          <p:cNvPr id="71" name="Google Shape;71;p15"/>
          <p:cNvSpPr txBox="1"/>
          <p:nvPr/>
        </p:nvSpPr>
        <p:spPr>
          <a:xfrm>
            <a:off x="382050" y="1057025"/>
            <a:ext cx="72465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72" name="Google Shape;72;p15"/>
          <p:cNvPicPr preferRelativeResize="0"/>
          <p:nvPr/>
        </p:nvPicPr>
        <p:blipFill rotWithShape="1">
          <a:blip r:embed="rId3">
            <a:alphaModFix/>
          </a:blip>
          <a:srcRect/>
          <a:stretch/>
        </p:blipFill>
        <p:spPr>
          <a:xfrm>
            <a:off x="112149" y="1057025"/>
            <a:ext cx="6561249" cy="3190925"/>
          </a:xfrm>
          <a:prstGeom prst="rect">
            <a:avLst/>
          </a:prstGeom>
          <a:noFill/>
          <a:ln>
            <a:noFill/>
          </a:ln>
        </p:spPr>
      </p:pic>
      <p:sp>
        <p:nvSpPr>
          <p:cNvPr id="73" name="Google Shape;73;p15"/>
          <p:cNvSpPr txBox="1"/>
          <p:nvPr/>
        </p:nvSpPr>
        <p:spPr>
          <a:xfrm>
            <a:off x="6579425" y="980200"/>
            <a:ext cx="25338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(1) Forgetting phase: model parameters are stochastically selected and re-initialized.</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 FC, Projection-shortcut layers are excluded from the selection pool.</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(2) Remembering phase: knowledge preserving loss is calculated between the original model and the target unlearning model.</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 Knowledge Preserving Loss:</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 Gaussian noise is added to the image as data augmentation.</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  It reminds the target model about the retain set.</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(3) Forgetting phase and Remembering phase are repeated for n cycles to enhance unlearning performance.</a:t>
            </a:r>
            <a:endParaRPr sz="1000" b="0" i="0" u="none" strike="noStrike" cap="none">
              <a:solidFill>
                <a:schemeClr val="dk2"/>
              </a:solidFill>
              <a:latin typeface="Arial"/>
              <a:ea typeface="Arial"/>
              <a:cs typeface="Arial"/>
              <a:sym typeface="Arial"/>
            </a:endParaRPr>
          </a:p>
        </p:txBody>
      </p:sp>
      <p:pic>
        <p:nvPicPr>
          <p:cNvPr id="74" name="Google Shape;74;p15"/>
          <p:cNvPicPr preferRelativeResize="0"/>
          <p:nvPr/>
        </p:nvPicPr>
        <p:blipFill rotWithShape="1">
          <a:blip r:embed="rId4">
            <a:alphaModFix/>
          </a:blip>
          <a:srcRect l="26519"/>
          <a:stretch/>
        </p:blipFill>
        <p:spPr>
          <a:xfrm>
            <a:off x="7312875" y="2866725"/>
            <a:ext cx="1066900" cy="1835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8th place solution - Team Forget</a:t>
            </a:r>
            <a:endParaRPr/>
          </a:p>
        </p:txBody>
      </p:sp>
      <p:sp>
        <p:nvSpPr>
          <p:cNvPr id="80" name="Google Shape;80;p16"/>
          <p:cNvSpPr txBox="1"/>
          <p:nvPr/>
        </p:nvSpPr>
        <p:spPr>
          <a:xfrm>
            <a:off x="1652275" y="4489375"/>
            <a:ext cx="12591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Arial"/>
                <a:ea typeface="Arial"/>
                <a:cs typeface="Arial"/>
                <a:sym typeface="Arial"/>
              </a:rPr>
              <a:t>(a) CE</a:t>
            </a:r>
            <a:endParaRPr sz="1000" b="0" i="0" u="none" strike="noStrike" cap="none">
              <a:solidFill>
                <a:schemeClr val="dk2"/>
              </a:solidFill>
              <a:latin typeface="Arial"/>
              <a:ea typeface="Arial"/>
              <a:cs typeface="Arial"/>
              <a:sym typeface="Arial"/>
            </a:endParaRPr>
          </a:p>
        </p:txBody>
      </p:sp>
      <p:sp>
        <p:nvSpPr>
          <p:cNvPr id="81" name="Google Shape;81;p16"/>
          <p:cNvSpPr txBox="1"/>
          <p:nvPr/>
        </p:nvSpPr>
        <p:spPr>
          <a:xfrm>
            <a:off x="4209775" y="4489375"/>
            <a:ext cx="12591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Arial"/>
                <a:ea typeface="Arial"/>
                <a:cs typeface="Arial"/>
                <a:sym typeface="Arial"/>
              </a:rPr>
              <a:t>(b) MSE</a:t>
            </a:r>
            <a:endParaRPr sz="1000" b="0" i="0" u="none" strike="noStrike" cap="none">
              <a:solidFill>
                <a:schemeClr val="dk2"/>
              </a:solidFill>
              <a:latin typeface="Arial"/>
              <a:ea typeface="Arial"/>
              <a:cs typeface="Arial"/>
              <a:sym typeface="Arial"/>
            </a:endParaRPr>
          </a:p>
        </p:txBody>
      </p:sp>
      <p:sp>
        <p:nvSpPr>
          <p:cNvPr id="82" name="Google Shape;82;p16"/>
          <p:cNvSpPr txBox="1"/>
          <p:nvPr/>
        </p:nvSpPr>
        <p:spPr>
          <a:xfrm>
            <a:off x="159300" y="1705313"/>
            <a:ext cx="8562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Arial"/>
                <a:ea typeface="Arial"/>
                <a:cs typeface="Arial"/>
                <a:sym typeface="Arial"/>
              </a:rPr>
              <a:t>Forget Set</a:t>
            </a:r>
            <a:endParaRPr sz="1000" b="0" i="0" u="none" strike="noStrike" cap="none">
              <a:solidFill>
                <a:schemeClr val="dk2"/>
              </a:solidFill>
              <a:latin typeface="Arial"/>
              <a:ea typeface="Arial"/>
              <a:cs typeface="Arial"/>
              <a:sym typeface="Arial"/>
            </a:endParaRPr>
          </a:p>
        </p:txBody>
      </p:sp>
      <p:sp>
        <p:nvSpPr>
          <p:cNvPr id="83" name="Google Shape;83;p16"/>
          <p:cNvSpPr txBox="1"/>
          <p:nvPr/>
        </p:nvSpPr>
        <p:spPr>
          <a:xfrm>
            <a:off x="159300" y="3475225"/>
            <a:ext cx="8562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Arial"/>
                <a:ea typeface="Arial"/>
                <a:cs typeface="Arial"/>
                <a:sym typeface="Arial"/>
              </a:rPr>
              <a:t>Retain Set</a:t>
            </a:r>
            <a:endParaRPr sz="1000" b="0" i="0" u="none" strike="noStrike" cap="none">
              <a:solidFill>
                <a:schemeClr val="dk2"/>
              </a:solidFill>
              <a:latin typeface="Arial"/>
              <a:ea typeface="Arial"/>
              <a:cs typeface="Arial"/>
              <a:sym typeface="Arial"/>
            </a:endParaRPr>
          </a:p>
        </p:txBody>
      </p:sp>
      <p:pic>
        <p:nvPicPr>
          <p:cNvPr id="84" name="Google Shape;84;p16"/>
          <p:cNvPicPr preferRelativeResize="0"/>
          <p:nvPr/>
        </p:nvPicPr>
        <p:blipFill rotWithShape="1">
          <a:blip r:embed="rId3">
            <a:alphaModFix/>
          </a:blip>
          <a:srcRect/>
          <a:stretch/>
        </p:blipFill>
        <p:spPr>
          <a:xfrm>
            <a:off x="1100824" y="948513"/>
            <a:ext cx="2361974" cy="1770412"/>
          </a:xfrm>
          <a:prstGeom prst="rect">
            <a:avLst/>
          </a:prstGeom>
          <a:noFill/>
          <a:ln>
            <a:noFill/>
          </a:ln>
        </p:spPr>
      </p:pic>
      <p:pic>
        <p:nvPicPr>
          <p:cNvPr id="85" name="Google Shape;85;p16"/>
          <p:cNvPicPr preferRelativeResize="0"/>
          <p:nvPr/>
        </p:nvPicPr>
        <p:blipFill rotWithShape="1">
          <a:blip r:embed="rId4">
            <a:alphaModFix/>
          </a:blip>
          <a:srcRect/>
          <a:stretch/>
        </p:blipFill>
        <p:spPr>
          <a:xfrm>
            <a:off x="3658350" y="948525"/>
            <a:ext cx="2361974" cy="1770422"/>
          </a:xfrm>
          <a:prstGeom prst="rect">
            <a:avLst/>
          </a:prstGeom>
          <a:noFill/>
          <a:ln>
            <a:noFill/>
          </a:ln>
        </p:spPr>
      </p:pic>
      <p:pic>
        <p:nvPicPr>
          <p:cNvPr id="86" name="Google Shape;86;p16"/>
          <p:cNvPicPr preferRelativeResize="0"/>
          <p:nvPr/>
        </p:nvPicPr>
        <p:blipFill rotWithShape="1">
          <a:blip r:embed="rId5">
            <a:alphaModFix/>
          </a:blip>
          <a:srcRect/>
          <a:stretch/>
        </p:blipFill>
        <p:spPr>
          <a:xfrm>
            <a:off x="1100825" y="2718962"/>
            <a:ext cx="2361974" cy="1770412"/>
          </a:xfrm>
          <a:prstGeom prst="rect">
            <a:avLst/>
          </a:prstGeom>
          <a:noFill/>
          <a:ln>
            <a:noFill/>
          </a:ln>
        </p:spPr>
      </p:pic>
      <p:pic>
        <p:nvPicPr>
          <p:cNvPr id="87" name="Google Shape;87;p16"/>
          <p:cNvPicPr preferRelativeResize="0"/>
          <p:nvPr/>
        </p:nvPicPr>
        <p:blipFill rotWithShape="1">
          <a:blip r:embed="rId6">
            <a:alphaModFix/>
          </a:blip>
          <a:srcRect/>
          <a:stretch/>
        </p:blipFill>
        <p:spPr>
          <a:xfrm>
            <a:off x="3658350" y="2718962"/>
            <a:ext cx="2361974" cy="1770412"/>
          </a:xfrm>
          <a:prstGeom prst="rect">
            <a:avLst/>
          </a:prstGeom>
          <a:noFill/>
          <a:ln>
            <a:noFill/>
          </a:ln>
        </p:spPr>
      </p:pic>
      <p:sp>
        <p:nvSpPr>
          <p:cNvPr id="88" name="Google Shape;88;p16"/>
          <p:cNvSpPr txBox="1"/>
          <p:nvPr/>
        </p:nvSpPr>
        <p:spPr>
          <a:xfrm>
            <a:off x="711050" y="4681675"/>
            <a:ext cx="5105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Figure. Comparison of logit distributions between CE loss and MSE loss</a:t>
            </a:r>
            <a:endParaRPr sz="1100" b="0" i="0" u="none" strike="noStrike" cap="none">
              <a:solidFill>
                <a:schemeClr val="dk2"/>
              </a:solidFill>
              <a:latin typeface="Arial"/>
              <a:ea typeface="Arial"/>
              <a:cs typeface="Arial"/>
              <a:sym typeface="Arial"/>
            </a:endParaRPr>
          </a:p>
        </p:txBody>
      </p:sp>
      <p:sp>
        <p:nvSpPr>
          <p:cNvPr id="89" name="Google Shape;89;p16"/>
          <p:cNvSpPr txBox="1"/>
          <p:nvPr/>
        </p:nvSpPr>
        <p:spPr>
          <a:xfrm>
            <a:off x="5945450" y="1017725"/>
            <a:ext cx="31986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 Histograms of logits from retrained model and unlearned models are visualized.</a:t>
            </a: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 This observation is acquired from local experiments on CIFAR-10.</a:t>
            </a: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 MSE loss makes closer distributions than CE loss for both forget set and retain set.</a:t>
            </a:r>
            <a:endParaRPr sz="1100" b="0" i="0" u="none" strike="noStrike" cap="none">
              <a:solidFill>
                <a:srgbClr val="3C4043"/>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a:t>8th place solution - Team Forget</a:t>
            </a:r>
            <a:endParaRPr/>
          </a:p>
          <a:p>
            <a:pPr marL="0" lvl="0" indent="0" algn="l" rtl="0">
              <a:lnSpc>
                <a:spcPct val="100000"/>
              </a:lnSpc>
              <a:spcBef>
                <a:spcPts val="0"/>
              </a:spcBef>
              <a:spcAft>
                <a:spcPts val="0"/>
              </a:spcAft>
              <a:buSzPct val="111111"/>
              <a:buNone/>
            </a:pPr>
            <a:endParaRPr/>
          </a:p>
        </p:txBody>
      </p:sp>
      <p:pic>
        <p:nvPicPr>
          <p:cNvPr id="95" name="Google Shape;95;p17"/>
          <p:cNvPicPr preferRelativeResize="0"/>
          <p:nvPr/>
        </p:nvPicPr>
        <p:blipFill rotWithShape="1">
          <a:blip r:embed="rId3">
            <a:alphaModFix/>
          </a:blip>
          <a:srcRect/>
          <a:stretch/>
        </p:blipFill>
        <p:spPr>
          <a:xfrm>
            <a:off x="806275" y="2991127"/>
            <a:ext cx="2965325" cy="721295"/>
          </a:xfrm>
          <a:prstGeom prst="rect">
            <a:avLst/>
          </a:prstGeom>
          <a:noFill/>
          <a:ln>
            <a:noFill/>
          </a:ln>
        </p:spPr>
      </p:pic>
      <p:pic>
        <p:nvPicPr>
          <p:cNvPr id="96" name="Google Shape;96;p17"/>
          <p:cNvPicPr preferRelativeResize="0"/>
          <p:nvPr/>
        </p:nvPicPr>
        <p:blipFill rotWithShape="1">
          <a:blip r:embed="rId4">
            <a:alphaModFix/>
          </a:blip>
          <a:srcRect/>
          <a:stretch/>
        </p:blipFill>
        <p:spPr>
          <a:xfrm>
            <a:off x="806275" y="1352125"/>
            <a:ext cx="2965325" cy="1068125"/>
          </a:xfrm>
          <a:prstGeom prst="rect">
            <a:avLst/>
          </a:prstGeom>
          <a:noFill/>
          <a:ln>
            <a:noFill/>
          </a:ln>
        </p:spPr>
      </p:pic>
      <p:pic>
        <p:nvPicPr>
          <p:cNvPr id="97" name="Google Shape;97;p17"/>
          <p:cNvPicPr preferRelativeResize="0"/>
          <p:nvPr/>
        </p:nvPicPr>
        <p:blipFill rotWithShape="1">
          <a:blip r:embed="rId5">
            <a:alphaModFix/>
          </a:blip>
          <a:srcRect/>
          <a:stretch/>
        </p:blipFill>
        <p:spPr>
          <a:xfrm>
            <a:off x="5807800" y="4296463"/>
            <a:ext cx="1836575" cy="803925"/>
          </a:xfrm>
          <a:prstGeom prst="rect">
            <a:avLst/>
          </a:prstGeom>
          <a:noFill/>
          <a:ln>
            <a:noFill/>
          </a:ln>
        </p:spPr>
      </p:pic>
      <p:pic>
        <p:nvPicPr>
          <p:cNvPr id="98" name="Google Shape;98;p17"/>
          <p:cNvPicPr preferRelativeResize="0"/>
          <p:nvPr/>
        </p:nvPicPr>
        <p:blipFill rotWithShape="1">
          <a:blip r:embed="rId6">
            <a:alphaModFix/>
          </a:blip>
          <a:srcRect/>
          <a:stretch/>
        </p:blipFill>
        <p:spPr>
          <a:xfrm>
            <a:off x="1481926" y="4299238"/>
            <a:ext cx="1613998" cy="721300"/>
          </a:xfrm>
          <a:prstGeom prst="rect">
            <a:avLst/>
          </a:prstGeom>
          <a:noFill/>
          <a:ln>
            <a:noFill/>
          </a:ln>
        </p:spPr>
      </p:pic>
      <p:sp>
        <p:nvSpPr>
          <p:cNvPr id="99" name="Google Shape;99;p17"/>
          <p:cNvSpPr txBox="1"/>
          <p:nvPr/>
        </p:nvSpPr>
        <p:spPr>
          <a:xfrm>
            <a:off x="15088" y="1041425"/>
            <a:ext cx="45477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Table 1. Comparison between different data augmentation techniques</a:t>
            </a:r>
            <a:endParaRPr sz="1100" b="0" i="0" u="none" strike="noStrike" cap="none">
              <a:solidFill>
                <a:schemeClr val="dk2"/>
              </a:solidFill>
              <a:latin typeface="Arial"/>
              <a:ea typeface="Arial"/>
              <a:cs typeface="Arial"/>
              <a:sym typeface="Arial"/>
            </a:endParaRPr>
          </a:p>
        </p:txBody>
      </p:sp>
      <p:sp>
        <p:nvSpPr>
          <p:cNvPr id="100" name="Google Shape;100;p17"/>
          <p:cNvSpPr txBox="1"/>
          <p:nvPr/>
        </p:nvSpPr>
        <p:spPr>
          <a:xfrm>
            <a:off x="224938" y="2683188"/>
            <a:ext cx="41280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Table 2. Comparison between different sigma of gaussian noise</a:t>
            </a:r>
            <a:endParaRPr sz="1100" b="0" i="0" u="none" strike="noStrike" cap="none">
              <a:solidFill>
                <a:schemeClr val="dk2"/>
              </a:solidFill>
              <a:latin typeface="Arial"/>
              <a:ea typeface="Arial"/>
              <a:cs typeface="Arial"/>
              <a:sym typeface="Arial"/>
            </a:endParaRPr>
          </a:p>
        </p:txBody>
      </p:sp>
      <p:sp>
        <p:nvSpPr>
          <p:cNvPr id="101" name="Google Shape;101;p17"/>
          <p:cNvSpPr txBox="1"/>
          <p:nvPr/>
        </p:nvSpPr>
        <p:spPr>
          <a:xfrm>
            <a:off x="547588" y="3988550"/>
            <a:ext cx="34827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Table 3. Comparison between different loss functions</a:t>
            </a:r>
            <a:endParaRPr sz="1100" b="0" i="0" u="none" strike="noStrike" cap="none">
              <a:solidFill>
                <a:schemeClr val="dk2"/>
              </a:solidFill>
              <a:latin typeface="Arial"/>
              <a:ea typeface="Arial"/>
              <a:cs typeface="Arial"/>
              <a:sym typeface="Arial"/>
            </a:endParaRPr>
          </a:p>
        </p:txBody>
      </p:sp>
      <p:sp>
        <p:nvSpPr>
          <p:cNvPr id="102" name="Google Shape;102;p17"/>
          <p:cNvSpPr txBox="1"/>
          <p:nvPr/>
        </p:nvSpPr>
        <p:spPr>
          <a:xfrm>
            <a:off x="4352938" y="3988538"/>
            <a:ext cx="47463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Table 5. Final submission score compared with other unlearning methods</a:t>
            </a:r>
            <a:endParaRPr sz="1100" b="0" i="0" u="none" strike="noStrike" cap="none">
              <a:solidFill>
                <a:schemeClr val="dk2"/>
              </a:solidFill>
              <a:latin typeface="Arial"/>
              <a:ea typeface="Arial"/>
              <a:cs typeface="Arial"/>
              <a:sym typeface="Arial"/>
            </a:endParaRPr>
          </a:p>
        </p:txBody>
      </p:sp>
      <p:sp>
        <p:nvSpPr>
          <p:cNvPr id="103" name="Google Shape;103;p17"/>
          <p:cNvSpPr txBox="1"/>
          <p:nvPr/>
        </p:nvSpPr>
        <p:spPr>
          <a:xfrm>
            <a:off x="5111225" y="805500"/>
            <a:ext cx="36381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Gaussian Noise (</a:t>
            </a:r>
            <a:r>
              <a:rPr lang="en" sz="1050" b="0" i="0" u="none" strike="noStrike" cap="none">
                <a:solidFill>
                  <a:schemeClr val="dk1"/>
                </a:solidFill>
                <a:highlight>
                  <a:srgbClr val="FFFFFF"/>
                </a:highlight>
                <a:latin typeface="Arial"/>
                <a:ea typeface="Arial"/>
                <a:cs typeface="Arial"/>
                <a:sym typeface="Arial"/>
              </a:rPr>
              <a:t>σ=0.1</a:t>
            </a:r>
            <a:r>
              <a:rPr lang="en" sz="1050" b="0" i="0" u="none" strike="noStrike" cap="none">
                <a:solidFill>
                  <a:srgbClr val="3C4043"/>
                </a:solidFill>
                <a:highlight>
                  <a:srgbClr val="FFFFFF"/>
                </a:highlight>
                <a:latin typeface="Arial"/>
                <a:ea typeface="Arial"/>
                <a:cs typeface="Arial"/>
                <a:sym typeface="Arial"/>
              </a:rPr>
              <a:t>) is the best data augmentation compared with other data augmentation techniques.</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Compared with CE loss and L1 loss, MSE loss demonstrates the best score.</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Additionally, increasing the cycles highly improves the performance.</a:t>
            </a: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3C4043"/>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3C4043"/>
                </a:solidFill>
                <a:highlight>
                  <a:srgbClr val="FFFFFF"/>
                </a:highlight>
                <a:latin typeface="Arial"/>
                <a:ea typeface="Arial"/>
                <a:cs typeface="Arial"/>
                <a:sym typeface="Arial"/>
              </a:rPr>
              <a:t>- From these observations, we build the final submission.</a:t>
            </a:r>
            <a:endParaRPr sz="1050" b="0" i="0" u="none" strike="noStrike" cap="none">
              <a:solidFill>
                <a:srgbClr val="3C4043"/>
              </a:solidFill>
              <a:highlight>
                <a:srgbClr val="FFFFFF"/>
              </a:highlight>
              <a:latin typeface="Arial"/>
              <a:ea typeface="Arial"/>
              <a:cs typeface="Arial"/>
              <a:sym typeface="Arial"/>
            </a:endParaRPr>
          </a:p>
        </p:txBody>
      </p:sp>
      <p:pic>
        <p:nvPicPr>
          <p:cNvPr id="104" name="Google Shape;104;p17"/>
          <p:cNvPicPr preferRelativeResize="0"/>
          <p:nvPr/>
        </p:nvPicPr>
        <p:blipFill rotWithShape="1">
          <a:blip r:embed="rId7">
            <a:alphaModFix/>
          </a:blip>
          <a:srcRect/>
          <a:stretch/>
        </p:blipFill>
        <p:spPr>
          <a:xfrm>
            <a:off x="5405842" y="3138549"/>
            <a:ext cx="2640490" cy="803900"/>
          </a:xfrm>
          <a:prstGeom prst="rect">
            <a:avLst/>
          </a:prstGeom>
          <a:noFill/>
          <a:ln>
            <a:noFill/>
          </a:ln>
        </p:spPr>
      </p:pic>
      <p:sp>
        <p:nvSpPr>
          <p:cNvPr id="105" name="Google Shape;105;p17"/>
          <p:cNvSpPr txBox="1"/>
          <p:nvPr/>
        </p:nvSpPr>
        <p:spPr>
          <a:xfrm>
            <a:off x="5807800" y="2822975"/>
            <a:ext cx="18366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3C4043"/>
                </a:solidFill>
                <a:highlight>
                  <a:srgbClr val="FFFFFF"/>
                </a:highlight>
                <a:latin typeface="Arial"/>
                <a:ea typeface="Arial"/>
                <a:cs typeface="Arial"/>
                <a:sym typeface="Arial"/>
              </a:rPr>
              <a:t>Table 4. Effect of cycles</a:t>
            </a:r>
            <a:endParaRPr sz="1100" b="0" i="0" u="none" strike="noStrike" cap="non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7th place solution - Jiaxi Sun</a:t>
            </a:r>
            <a:endParaRPr/>
          </a:p>
        </p:txBody>
      </p:sp>
      <p:sp>
        <p:nvSpPr>
          <p:cNvPr id="111" name="Google Shape;111;p18"/>
          <p:cNvSpPr txBox="1"/>
          <p:nvPr/>
        </p:nvSpPr>
        <p:spPr>
          <a:xfrm>
            <a:off x="368275" y="1048675"/>
            <a:ext cx="7565400" cy="3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Solution that only makes use of retain set</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457200" marR="0" lvl="0" indent="-342900" algn="l" rtl="0">
              <a:lnSpc>
                <a:spcPct val="100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Reset parameters of last layer</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457200" marR="0" lvl="0" indent="-342900" algn="l" rtl="0">
              <a:lnSpc>
                <a:spcPct val="100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Randomly selecting N=9 layers from the network and add noise</a:t>
            </a:r>
            <a:endParaRPr sz="1800" b="0" i="0" u="none" strike="noStrike" cap="none">
              <a:solidFill>
                <a:schemeClr val="dk2"/>
              </a:solidFill>
              <a:latin typeface="Arial"/>
              <a:ea typeface="Arial"/>
              <a:cs typeface="Arial"/>
              <a:sym typeface="Arial"/>
            </a:endParaRPr>
          </a:p>
          <a:p>
            <a:pPr marL="914400" marR="0" lvl="1" indent="-317500" algn="l" rtl="0">
              <a:lnSpc>
                <a:spcPct val="100000"/>
              </a:lnSpc>
              <a:spcBef>
                <a:spcPts val="0"/>
              </a:spcBef>
              <a:spcAft>
                <a:spcPts val="0"/>
              </a:spcAft>
              <a:buClr>
                <a:schemeClr val="dk2"/>
              </a:buClr>
              <a:buSzPts val="1400"/>
              <a:buFont typeface="Arial"/>
              <a:buAutoNum type="alphaLcPeriod"/>
            </a:pPr>
            <a:r>
              <a:rPr lang="en" sz="1400" b="0" i="0" u="none" strike="noStrike" cap="none">
                <a:solidFill>
                  <a:schemeClr val="dk2"/>
                </a:solidFill>
                <a:latin typeface="Arial"/>
                <a:ea typeface="Arial"/>
                <a:cs typeface="Arial"/>
                <a:sym typeface="Arial"/>
              </a:rPr>
              <a:t>Adding noise helps the network 'forget' the information it has learned, and the randomness of the layer selection contributes to enhancing the model's diversity.</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457200" marR="0" lvl="0" indent="-342900" algn="l" rtl="0">
              <a:lnSpc>
                <a:spcPct val="100000"/>
              </a:lnSpc>
              <a:spcBef>
                <a:spcPts val="0"/>
              </a:spcBef>
              <a:spcAft>
                <a:spcPts val="0"/>
              </a:spcAft>
              <a:buClr>
                <a:schemeClr val="dk2"/>
              </a:buClr>
              <a:buSzPts val="1800"/>
              <a:buFont typeface="Arial"/>
              <a:buAutoNum type="arabicPeriod"/>
            </a:pPr>
            <a:r>
              <a:rPr lang="en" sz="1800" b="0" i="0" u="none" strike="noStrike" cap="none">
                <a:solidFill>
                  <a:schemeClr val="dk2"/>
                </a:solidFill>
                <a:latin typeface="Arial"/>
                <a:ea typeface="Arial"/>
                <a:cs typeface="Arial"/>
                <a:sym typeface="Arial"/>
              </a:rPr>
              <a:t>Fine-tune all network layers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6th place solution - Algorithmic Amnesiacs</a:t>
            </a:r>
            <a:endParaRPr sz="1466"/>
          </a:p>
        </p:txBody>
      </p:sp>
      <p:sp>
        <p:nvSpPr>
          <p:cNvPr id="117" name="Google Shape;117;p19"/>
          <p:cNvSpPr txBox="1"/>
          <p:nvPr/>
        </p:nvSpPr>
        <p:spPr>
          <a:xfrm>
            <a:off x="311700" y="3871725"/>
            <a:ext cx="8492700" cy="9801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15000"/>
              </a:lnSpc>
              <a:spcBef>
                <a:spcPts val="0"/>
              </a:spcBef>
              <a:spcAft>
                <a:spcPts val="0"/>
              </a:spcAft>
              <a:buClr>
                <a:srgbClr val="3C4043"/>
              </a:buClr>
              <a:buSzPts val="1350"/>
              <a:buFont typeface="Arial"/>
              <a:buAutoNum type="arabicPeriod"/>
            </a:pPr>
            <a:r>
              <a:rPr lang="en" sz="1350" b="0" i="0" u="none" strike="noStrike" cap="none">
                <a:solidFill>
                  <a:srgbClr val="3C4043"/>
                </a:solidFill>
                <a:latin typeface="Arial"/>
                <a:ea typeface="Arial"/>
                <a:cs typeface="Arial"/>
                <a:sym typeface="Arial"/>
              </a:rPr>
              <a:t>Reset first and last layer of the original model. </a:t>
            </a:r>
            <a:endParaRPr sz="1350" b="0" i="0" u="none" strike="noStrike" cap="none">
              <a:solidFill>
                <a:srgbClr val="3C4043"/>
              </a:solidFill>
              <a:latin typeface="Arial"/>
              <a:ea typeface="Arial"/>
              <a:cs typeface="Arial"/>
              <a:sym typeface="Arial"/>
            </a:endParaRPr>
          </a:p>
          <a:p>
            <a:pPr marL="457200" marR="0" lvl="0" indent="-314325" algn="l" rtl="0">
              <a:lnSpc>
                <a:spcPct val="115000"/>
              </a:lnSpc>
              <a:spcBef>
                <a:spcPts val="0"/>
              </a:spcBef>
              <a:spcAft>
                <a:spcPts val="0"/>
              </a:spcAft>
              <a:buClr>
                <a:srgbClr val="3C4043"/>
              </a:buClr>
              <a:buSzPts val="1350"/>
              <a:buFont typeface="Arial"/>
              <a:buAutoNum type="arabicPeriod"/>
            </a:pPr>
            <a:r>
              <a:rPr lang="en" sz="1350" b="0" i="0" u="none" strike="noStrike" cap="none">
                <a:solidFill>
                  <a:srgbClr val="3C4043"/>
                </a:solidFill>
                <a:latin typeface="Arial"/>
                <a:ea typeface="Arial"/>
                <a:cs typeface="Arial"/>
                <a:sym typeface="Arial"/>
              </a:rPr>
              <a:t>Warm-up phase employing knowledge distillation</a:t>
            </a:r>
            <a:endParaRPr sz="1350" b="0" i="0" u="none" strike="noStrike" cap="none">
              <a:solidFill>
                <a:srgbClr val="3C4043"/>
              </a:solidFill>
              <a:latin typeface="Arial"/>
              <a:ea typeface="Arial"/>
              <a:cs typeface="Arial"/>
              <a:sym typeface="Arial"/>
            </a:endParaRPr>
          </a:p>
          <a:p>
            <a:pPr marL="457200" marR="0" lvl="0" indent="-314325" algn="l" rtl="0">
              <a:lnSpc>
                <a:spcPct val="115000"/>
              </a:lnSpc>
              <a:spcBef>
                <a:spcPts val="0"/>
              </a:spcBef>
              <a:spcAft>
                <a:spcPts val="0"/>
              </a:spcAft>
              <a:buClr>
                <a:srgbClr val="3C4043"/>
              </a:buClr>
              <a:buSzPts val="1350"/>
              <a:buFont typeface="Arial"/>
              <a:buAutoNum type="arabicPeriod"/>
            </a:pPr>
            <a:r>
              <a:rPr lang="en" sz="1350" b="0" i="0" u="none" strike="noStrike" cap="none">
                <a:solidFill>
                  <a:srgbClr val="3C4043"/>
                </a:solidFill>
                <a:latin typeface="Arial"/>
                <a:ea typeface="Arial"/>
                <a:cs typeface="Arial"/>
                <a:sym typeface="Arial"/>
              </a:rPr>
              <a:t>Fine-tuning phase.</a:t>
            </a:r>
            <a:endParaRPr sz="1350" b="0" i="0" u="none" strike="noStrike" cap="none">
              <a:solidFill>
                <a:srgbClr val="202124"/>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100"/>
              <a:buFont typeface="Arial"/>
              <a:buNone/>
            </a:pPr>
            <a:endParaRPr sz="2100" b="0" i="0" u="none" strike="noStrike" cap="none">
              <a:solidFill>
                <a:schemeClr val="dk2"/>
              </a:solidFill>
              <a:latin typeface="Arial"/>
              <a:ea typeface="Arial"/>
              <a:cs typeface="Arial"/>
              <a:sym typeface="Arial"/>
            </a:endParaRPr>
          </a:p>
        </p:txBody>
      </p:sp>
      <p:pic>
        <p:nvPicPr>
          <p:cNvPr id="118" name="Google Shape;118;p19"/>
          <p:cNvPicPr preferRelativeResize="0"/>
          <p:nvPr/>
        </p:nvPicPr>
        <p:blipFill rotWithShape="1">
          <a:blip r:embed="rId3">
            <a:alphaModFix/>
          </a:blip>
          <a:srcRect/>
          <a:stretch/>
        </p:blipFill>
        <p:spPr>
          <a:xfrm>
            <a:off x="457862" y="1159451"/>
            <a:ext cx="8228274" cy="242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6th place solution - Algorithmic Amnesiacs</a:t>
            </a:r>
            <a:endParaRPr/>
          </a:p>
        </p:txBody>
      </p:sp>
      <p:sp>
        <p:nvSpPr>
          <p:cNvPr id="124" name="Google Shape;124;p20"/>
          <p:cNvSpPr txBox="1"/>
          <p:nvPr/>
        </p:nvSpPr>
        <p:spPr>
          <a:xfrm>
            <a:off x="382050" y="1057025"/>
            <a:ext cx="31698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Reset first and last layers:</a:t>
            </a: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First layer significantly influences the rest of the model layers and the last layer determines the model’s final output distribution.</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Char char="●"/>
            </a:pPr>
            <a:r>
              <a:rPr lang="en" sz="1400" b="0" i="0" u="none" strike="noStrike" cap="none">
                <a:solidFill>
                  <a:schemeClr val="dk2"/>
                </a:solidFill>
                <a:latin typeface="Arial"/>
                <a:ea typeface="Arial"/>
                <a:cs typeface="Arial"/>
                <a:sym typeface="Arial"/>
              </a:rPr>
              <a:t>On CIFAR-10: these two layers exhibited the most negative cosine similarity between model weights trained on the full training set and models trained from scratch on a smaller subset (i.e., the retain set).</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Arial"/>
              <a:ea typeface="Arial"/>
              <a:cs typeface="Arial"/>
              <a:sym typeface="Arial"/>
            </a:endParaRPr>
          </a:p>
        </p:txBody>
      </p:sp>
      <p:pic>
        <p:nvPicPr>
          <p:cNvPr id="125" name="Google Shape;125;p20"/>
          <p:cNvPicPr preferRelativeResize="0"/>
          <p:nvPr/>
        </p:nvPicPr>
        <p:blipFill rotWithShape="1">
          <a:blip r:embed="rId3">
            <a:alphaModFix/>
          </a:blip>
          <a:srcRect/>
          <a:stretch/>
        </p:blipFill>
        <p:spPr>
          <a:xfrm>
            <a:off x="3704250" y="1170125"/>
            <a:ext cx="4776220"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111"/>
              <a:buNone/>
            </a:pPr>
            <a:r>
              <a:rPr lang="en"/>
              <a:t>6th place solution - Algorithmic Amnesiacs</a:t>
            </a:r>
            <a:endParaRPr/>
          </a:p>
        </p:txBody>
      </p:sp>
      <p:sp>
        <p:nvSpPr>
          <p:cNvPr id="131" name="Google Shape;131;p21"/>
          <p:cNvSpPr txBox="1"/>
          <p:nvPr/>
        </p:nvSpPr>
        <p:spPr>
          <a:xfrm>
            <a:off x="382050" y="1057025"/>
            <a:ext cx="3169800" cy="356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Arial"/>
                <a:ea typeface="Arial"/>
                <a:cs typeface="Arial"/>
                <a:sym typeface="Arial"/>
              </a:rPr>
              <a:t>Warm-up phase</a:t>
            </a: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M</a:t>
            </a:r>
            <a:r>
              <a:rPr lang="en" sz="1400" b="0" i="0" u="none" strike="noStrike" cap="none">
                <a:solidFill>
                  <a:schemeClr val="dk2"/>
                </a:solidFill>
                <a:latin typeface="Arial"/>
                <a:ea typeface="Arial"/>
                <a:cs typeface="Arial"/>
                <a:sym typeface="Arial"/>
              </a:rPr>
              <a:t>inimize KL divergence between the outputs of the original pre-trained model (teacher) and the reinitialized model (student) </a:t>
            </a:r>
            <a:r>
              <a:rPr lang="en" sz="1400" b="1" i="0" u="none" strike="noStrike" cap="none">
                <a:solidFill>
                  <a:schemeClr val="dk2"/>
                </a:solidFill>
                <a:latin typeface="Arial"/>
                <a:ea typeface="Arial"/>
                <a:cs typeface="Arial"/>
                <a:sym typeface="Arial"/>
              </a:rPr>
              <a:t>on the validation set</a:t>
            </a:r>
            <a:r>
              <a:rPr lang="en" sz="1400" b="0" i="0" u="none" strike="noStrike" cap="none">
                <a:solidFill>
                  <a:schemeClr val="dk2"/>
                </a:solidFill>
                <a:latin typeface="Arial"/>
                <a:ea typeface="Arial"/>
                <a:cs typeface="Arial"/>
                <a:sym typeface="Arial"/>
              </a:rPr>
              <a:t>.</a:t>
            </a:r>
            <a:endParaRPr sz="1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Arial"/>
              <a:ea typeface="Arial"/>
              <a:cs typeface="Arial"/>
              <a:sym typeface="Arial"/>
            </a:endParaRPr>
          </a:p>
        </p:txBody>
      </p:sp>
      <p:grpSp>
        <p:nvGrpSpPr>
          <p:cNvPr id="132" name="Google Shape;132;p21"/>
          <p:cNvGrpSpPr/>
          <p:nvPr/>
        </p:nvGrpSpPr>
        <p:grpSpPr>
          <a:xfrm>
            <a:off x="4159431" y="1159450"/>
            <a:ext cx="4885294" cy="2529775"/>
            <a:chOff x="3834831" y="1278050"/>
            <a:chExt cx="4885294" cy="2529775"/>
          </a:xfrm>
        </p:grpSpPr>
        <p:pic>
          <p:nvPicPr>
            <p:cNvPr id="133" name="Google Shape;133;p21"/>
            <p:cNvPicPr preferRelativeResize="0"/>
            <p:nvPr/>
          </p:nvPicPr>
          <p:blipFill rotWithShape="1">
            <a:blip r:embed="rId3">
              <a:alphaModFix/>
            </a:blip>
            <a:srcRect r="46771"/>
            <a:stretch/>
          </p:blipFill>
          <p:spPr>
            <a:xfrm>
              <a:off x="3834831" y="1278050"/>
              <a:ext cx="4379777" cy="2423175"/>
            </a:xfrm>
            <a:prstGeom prst="rect">
              <a:avLst/>
            </a:prstGeom>
            <a:noFill/>
            <a:ln>
              <a:noFill/>
            </a:ln>
          </p:spPr>
        </p:pic>
        <p:sp>
          <p:nvSpPr>
            <p:cNvPr id="134" name="Google Shape;134;p21"/>
            <p:cNvSpPr/>
            <p:nvPr/>
          </p:nvSpPr>
          <p:spPr>
            <a:xfrm>
              <a:off x="7858825" y="1885125"/>
              <a:ext cx="861300" cy="192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2978</TotalTime>
  <Words>1917</Words>
  <Application>Microsoft Office PowerPoint</Application>
  <PresentationFormat>On-screen Show (16:9)</PresentationFormat>
  <Paragraphs>258</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Roboto</vt:lpstr>
      <vt:lpstr>Simple Light</vt:lpstr>
      <vt:lpstr>Highlights of the NeurIPS 2023 unlearning challenge</vt:lpstr>
      <vt:lpstr>Top submissions</vt:lpstr>
      <vt:lpstr>8th place solution - Team Forget</vt:lpstr>
      <vt:lpstr>8th place solution - Team Forget</vt:lpstr>
      <vt:lpstr>8th place solution - Team Forget </vt:lpstr>
      <vt:lpstr>7th place solution - Jiaxi Sun</vt:lpstr>
      <vt:lpstr>6th place solution - Algorithmic Amnesiacs</vt:lpstr>
      <vt:lpstr>6th place solution - Algorithmic Amnesiacs</vt:lpstr>
      <vt:lpstr>6th place solution - Algorithmic Amnesiacs</vt:lpstr>
      <vt:lpstr>6th place solution - Algorithmic Amnesiacs</vt:lpstr>
      <vt:lpstr>5th place solution - toshi_k &amp; marvelworld</vt:lpstr>
      <vt:lpstr>5th place solution - toshi_k &amp; marvelworld</vt:lpstr>
      <vt:lpstr>5th place solution - toshi_k &amp; marvelworld</vt:lpstr>
      <vt:lpstr>4th place solution - Sebastian Oleszko</vt:lpstr>
      <vt:lpstr>4th place solution - Sebastian Oleszko</vt:lpstr>
      <vt:lpstr>4th place solution - Sebastian Oleszko</vt:lpstr>
      <vt:lpstr>3rd place solution - Seif Eddine Achour</vt:lpstr>
      <vt:lpstr>3rd place solution - Seif Eddine Achour</vt:lpstr>
      <vt:lpstr>3rd place solution - Seif Eddine Achour</vt:lpstr>
      <vt:lpstr>2nd place solution - [kookmin Univ] LD&amp;BGW&amp;KJH</vt:lpstr>
      <vt:lpstr>2nd place solution - [kookmin Univ] LD&amp;BGW&amp;KJH</vt:lpstr>
      <vt:lpstr>2nd place solution - [kookmin Univ] LD&amp;BGW&amp;KJH</vt:lpstr>
      <vt:lpstr>1st place solution - fanchuan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Highlights of the NeurIPS 2023 unlearning challenge</dc:title>
  <cp:lastModifiedBy>Syed Jarullah Hisham</cp:lastModifiedBy>
  <cp:revision>2</cp:revision>
  <dcterms:modified xsi:type="dcterms:W3CDTF">2024-02-01T16:53:56Z</dcterms:modified>
</cp:coreProperties>
</file>